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685" r:id="rId2"/>
    <p:sldId id="536" r:id="rId3"/>
    <p:sldId id="537" r:id="rId4"/>
    <p:sldId id="263" r:id="rId5"/>
    <p:sldId id="264" r:id="rId6"/>
    <p:sldId id="265" r:id="rId7"/>
    <p:sldId id="266" r:id="rId8"/>
    <p:sldId id="324" r:id="rId9"/>
    <p:sldId id="268" r:id="rId10"/>
    <p:sldId id="544" r:id="rId11"/>
    <p:sldId id="333" r:id="rId12"/>
    <p:sldId id="334" r:id="rId13"/>
    <p:sldId id="335" r:id="rId14"/>
    <p:sldId id="336" r:id="rId15"/>
    <p:sldId id="337" r:id="rId16"/>
    <p:sldId id="550" r:id="rId17"/>
    <p:sldId id="548" r:id="rId18"/>
    <p:sldId id="686" r:id="rId19"/>
    <p:sldId id="689" r:id="rId20"/>
    <p:sldId id="338" r:id="rId21"/>
    <p:sldId id="552" r:id="rId22"/>
    <p:sldId id="538" r:id="rId23"/>
    <p:sldId id="539" r:id="rId24"/>
    <p:sldId id="540" r:id="rId25"/>
    <p:sldId id="541" r:id="rId26"/>
    <p:sldId id="725" r:id="rId27"/>
    <p:sldId id="542" r:id="rId28"/>
    <p:sldId id="688" r:id="rId29"/>
    <p:sldId id="340" r:id="rId30"/>
    <p:sldId id="341" r:id="rId31"/>
    <p:sldId id="342" r:id="rId32"/>
    <p:sldId id="343" r:id="rId33"/>
    <p:sldId id="344" r:id="rId34"/>
    <p:sldId id="345" r:id="rId35"/>
    <p:sldId id="721" r:id="rId36"/>
    <p:sldId id="722" r:id="rId37"/>
    <p:sldId id="690" r:id="rId38"/>
    <p:sldId id="691" r:id="rId39"/>
    <p:sldId id="724" r:id="rId40"/>
    <p:sldId id="697" r:id="rId41"/>
    <p:sldId id="727" r:id="rId42"/>
    <p:sldId id="695" r:id="rId43"/>
    <p:sldId id="692" r:id="rId4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0348" autoAdjust="0"/>
  </p:normalViewPr>
  <p:slideViewPr>
    <p:cSldViewPr>
      <p:cViewPr varScale="1">
        <p:scale>
          <a:sx n="66" d="100"/>
          <a:sy n="66" d="100"/>
        </p:scale>
        <p:origin x="1382" y="53"/>
      </p:cViewPr>
      <p:guideLst>
        <p:guide orient="horz" pos="2160"/>
        <p:guide pos="2880"/>
      </p:guideLst>
    </p:cSldViewPr>
  </p:slideViewPr>
  <p:outlineViewPr>
    <p:cViewPr>
      <p:scale>
        <a:sx n="33" d="100"/>
        <a:sy n="33" d="100"/>
      </p:scale>
      <p:origin x="0" y="-12941"/>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15260-0BF3-4678-A7F1-C974CCE20F4C}" type="datetimeFigureOut">
              <a:rPr kumimoji="1" lang="ja-JP" altLang="en-US" smtClean="0"/>
              <a:t>2013/11/6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50D214-CF1B-4D98-A70F-7DDBC1A0D192}" type="slidenum">
              <a:rPr kumimoji="1" lang="ja-JP" altLang="en-US" smtClean="0"/>
              <a:t>‹#›</a:t>
            </a:fld>
            <a:endParaRPr kumimoji="1" lang="ja-JP" altLang="en-US"/>
          </a:p>
        </p:txBody>
      </p:sp>
    </p:spTree>
    <p:extLst>
      <p:ext uri="{BB962C8B-B14F-4D97-AF65-F5344CB8AC3E}">
        <p14:creationId xmlns:p14="http://schemas.microsoft.com/office/powerpoint/2010/main" val="346317463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important point—that users are</a:t>
            </a:r>
            <a:r>
              <a:rPr lang="en-US" baseline="0" dirty="0" smtClean="0"/>
              <a:t> not the ones being evaluated. Although we recruit them, and ask them to complete tasks for us, and we watch them fail, the key is that what we are evaluating Is whether the design is making it something that they can do</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4</a:t>
            </a:fld>
            <a:endParaRPr lang="en-US"/>
          </a:p>
        </p:txBody>
      </p:sp>
    </p:spTree>
    <p:extLst>
      <p:ext uri="{BB962C8B-B14F-4D97-AF65-F5344CB8AC3E}">
        <p14:creationId xmlns:p14="http://schemas.microsoft.com/office/powerpoint/2010/main" val="2590055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lynnewatanabe.wordpress.com</a:t>
            </a:r>
            <a:r>
              <a:rPr lang="en-US" dirty="0" smtClean="0"/>
              <a:t>/2011/08/24/could-usability-testing-of-websites-help-non-profits-heck-yeah/</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24</a:t>
            </a:fld>
            <a:endParaRPr lang="en-US"/>
          </a:p>
        </p:txBody>
      </p:sp>
    </p:spTree>
    <p:extLst>
      <p:ext uri="{BB962C8B-B14F-4D97-AF65-F5344CB8AC3E}">
        <p14:creationId xmlns:p14="http://schemas.microsoft.com/office/powerpoint/2010/main" val="218569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lynnewatanabe.wordpress.com</a:t>
            </a:r>
            <a:r>
              <a:rPr lang="en-US" dirty="0" smtClean="0"/>
              <a:t>/2011/08/24/could-usability-testing-of-websites-help-non-profits-heck-yeah/</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25</a:t>
            </a:fld>
            <a:endParaRPr lang="en-US"/>
          </a:p>
        </p:txBody>
      </p:sp>
    </p:spTree>
    <p:extLst>
      <p:ext uri="{BB962C8B-B14F-4D97-AF65-F5344CB8AC3E}">
        <p14:creationId xmlns:p14="http://schemas.microsoft.com/office/powerpoint/2010/main" val="310972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3B50D214-CF1B-4D98-A70F-7DDBC1A0D192}" type="slidenum">
              <a:rPr kumimoji="1" lang="ja-JP" altLang="en-US" smtClean="0"/>
              <a:t>26</a:t>
            </a:fld>
            <a:endParaRPr kumimoji="1" lang="ja-JP" altLang="en-US"/>
          </a:p>
        </p:txBody>
      </p:sp>
    </p:spTree>
    <p:extLst>
      <p:ext uri="{BB962C8B-B14F-4D97-AF65-F5344CB8AC3E}">
        <p14:creationId xmlns:p14="http://schemas.microsoft.com/office/powerpoint/2010/main" val="2449652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r>
              <a:rPr lang="en-CA" dirty="0" err="1" smtClean="0"/>
              <a:t>Milgram</a:t>
            </a:r>
            <a:r>
              <a:rPr lang="en-CA" dirty="0" smtClean="0"/>
              <a:t> experiment</a:t>
            </a:r>
          </a:p>
        </p:txBody>
      </p:sp>
      <p:sp>
        <p:nvSpPr>
          <p:cNvPr id="153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839488-F75F-43D8-A2E7-E4E366659821}" type="slidenum">
              <a:rPr lang="en-CA" smtClean="0"/>
              <a:pPr/>
              <a:t>29</a:t>
            </a:fld>
            <a:endParaRPr lang="en-CA" smtClean="0"/>
          </a:p>
        </p:txBody>
      </p:sp>
    </p:spTree>
    <p:extLst>
      <p:ext uri="{BB962C8B-B14F-4D97-AF65-F5344CB8AC3E}">
        <p14:creationId xmlns:p14="http://schemas.microsoft.com/office/powerpoint/2010/main" val="2522054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www.baran-systems.com</a:t>
            </a:r>
            <a:r>
              <a:rPr lang="en-US" dirty="0" smtClean="0"/>
              <a:t>/Products/Affinity%20Diagram%20for%20Excel/</a:t>
            </a:r>
            <a:r>
              <a:rPr lang="en-US" dirty="0" err="1" smtClean="0"/>
              <a:t>index_concept.htm</a:t>
            </a:r>
            <a:endParaRPr lang="en-US" dirty="0" smtClean="0"/>
          </a:p>
          <a:p>
            <a:endParaRPr lang="en-US" baseline="0" dirty="0" smtClean="0"/>
          </a:p>
          <a:p>
            <a:r>
              <a:rPr lang="en-US" baseline="0" dirty="0" smtClean="0"/>
              <a:t>The </a:t>
            </a:r>
            <a:r>
              <a:rPr lang="en-US" baseline="0" dirty="0" smtClean="0"/>
              <a:t>main idea is to cluster ideas and observations so that you can make sense of what’s going on</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35</a:t>
            </a:fld>
            <a:endParaRPr lang="en-US"/>
          </a:p>
        </p:txBody>
      </p:sp>
    </p:spTree>
    <p:extLst>
      <p:ext uri="{BB962C8B-B14F-4D97-AF65-F5344CB8AC3E}">
        <p14:creationId xmlns:p14="http://schemas.microsoft.com/office/powerpoint/2010/main" val="407830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www.how</a:t>
            </a:r>
            <a:r>
              <a:rPr lang="en-US" dirty="0" smtClean="0"/>
              <a:t>-to-</a:t>
            </a:r>
            <a:r>
              <a:rPr lang="en-US" dirty="0" err="1" smtClean="0"/>
              <a:t>kiss.us</a:t>
            </a:r>
            <a:r>
              <a:rPr lang="en-US" dirty="0" smtClean="0"/>
              <a:t>/get-to-know-</a:t>
            </a:r>
            <a:r>
              <a:rPr lang="en-US" dirty="0" err="1" smtClean="0"/>
              <a:t>someone.html</a:t>
            </a:r>
            <a:endParaRPr lang="en-US" dirty="0" smtClean="0"/>
          </a:p>
          <a:p>
            <a:endParaRPr lang="en-US" dirty="0" smtClean="0"/>
          </a:p>
          <a:p>
            <a:r>
              <a:rPr lang="en-US" dirty="0" smtClean="0"/>
              <a:t>Part of affinity diagramming.</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36</a:t>
            </a:fld>
            <a:endParaRPr lang="en-US"/>
          </a:p>
        </p:txBody>
      </p:sp>
    </p:spTree>
    <p:extLst>
      <p:ext uri="{BB962C8B-B14F-4D97-AF65-F5344CB8AC3E}">
        <p14:creationId xmlns:p14="http://schemas.microsoft.com/office/powerpoint/2010/main" val="2889679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www.utexas.edu</a:t>
            </a:r>
            <a:r>
              <a:rPr lang="en-US" dirty="0" smtClean="0"/>
              <a:t>/learn/usability/</a:t>
            </a:r>
            <a:r>
              <a:rPr lang="en-US" dirty="0" err="1" smtClean="0"/>
              <a:t>report.html</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39</a:t>
            </a:fld>
            <a:endParaRPr lang="en-US"/>
          </a:p>
        </p:txBody>
      </p:sp>
    </p:spTree>
    <p:extLst>
      <p:ext uri="{BB962C8B-B14F-4D97-AF65-F5344CB8AC3E}">
        <p14:creationId xmlns:p14="http://schemas.microsoft.com/office/powerpoint/2010/main" val="2166334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3B50D214-CF1B-4D98-A70F-7DDBC1A0D192}" type="slidenum">
              <a:rPr kumimoji="1" lang="ja-JP" altLang="en-US" smtClean="0"/>
              <a:t>43</a:t>
            </a:fld>
            <a:endParaRPr kumimoji="1" lang="ja-JP" altLang="en-US"/>
          </a:p>
        </p:txBody>
      </p:sp>
    </p:spTree>
    <p:extLst>
      <p:ext uri="{BB962C8B-B14F-4D97-AF65-F5344CB8AC3E}">
        <p14:creationId xmlns:p14="http://schemas.microsoft.com/office/powerpoint/2010/main" val="332301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to learn, but less task coverage (and</a:t>
            </a:r>
            <a:r>
              <a:rPr lang="en-US" baseline="0" dirty="0" smtClean="0"/>
              <a:t> perhaps inefficient</a:t>
            </a:r>
            <a:r>
              <a:rPr lang="en-US" dirty="0" smtClean="0"/>
              <a:t>)</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5</a:t>
            </a:fld>
            <a:endParaRPr lang="en-US"/>
          </a:p>
        </p:txBody>
      </p:sp>
    </p:spTree>
    <p:extLst>
      <p:ext uri="{BB962C8B-B14F-4D97-AF65-F5344CB8AC3E}">
        <p14:creationId xmlns:p14="http://schemas.microsoft.com/office/powerpoint/2010/main" val="228624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Difficult to learn,</a:t>
            </a:r>
            <a:r>
              <a:rPr lang="en-US" baseline="0" dirty="0" smtClean="0"/>
              <a:t> but efficient</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6</a:t>
            </a:fld>
            <a:endParaRPr lang="en-US"/>
          </a:p>
        </p:txBody>
      </p:sp>
    </p:spTree>
    <p:extLst>
      <p:ext uri="{BB962C8B-B14F-4D97-AF65-F5344CB8AC3E}">
        <p14:creationId xmlns:p14="http://schemas.microsoft.com/office/powerpoint/2010/main" val="98619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Crazy to look at,</a:t>
            </a:r>
            <a:r>
              <a:rPr lang="en-US" baseline="0" dirty="0" smtClean="0"/>
              <a:t> difficult to learn, but efficient</a:t>
            </a:r>
          </a:p>
          <a:p>
            <a:endParaRPr lang="en-US" baseline="0" dirty="0" smtClean="0"/>
          </a:p>
          <a:p>
            <a:r>
              <a:rPr lang="en-US" baseline="0" dirty="0" smtClean="0"/>
              <a:t>so – we have competing goals</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7</a:t>
            </a:fld>
            <a:endParaRPr lang="en-US"/>
          </a:p>
        </p:txBody>
      </p:sp>
    </p:spTree>
    <p:extLst>
      <p:ext uri="{BB962C8B-B14F-4D97-AF65-F5344CB8AC3E}">
        <p14:creationId xmlns:p14="http://schemas.microsoft.com/office/powerpoint/2010/main" val="402964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 is striking about this video?</a:t>
            </a:r>
          </a:p>
          <a:p>
            <a:r>
              <a:rPr lang="en-US" dirty="0" smtClean="0"/>
              <a:t>Site settings -&gt; use of terminology</a:t>
            </a:r>
          </a:p>
          <a:p>
            <a:r>
              <a:rPr lang="en-US" dirty="0" smtClean="0"/>
              <a:t>Notions</a:t>
            </a:r>
            <a:r>
              <a:rPr lang="en-US" baseline="0" dirty="0" smtClean="0"/>
              <a:t> of mental models, and how design can push one or another</a:t>
            </a:r>
          </a:p>
          <a:p>
            <a:r>
              <a:rPr lang="en-US" baseline="0" dirty="0" smtClean="0"/>
              <a:t>You can evaluate some things just with paper prototypes!</a:t>
            </a:r>
          </a:p>
          <a:p>
            <a:r>
              <a:rPr lang="en-US" baseline="0" dirty="0" smtClean="0"/>
              <a:t>What are they evaluating here? (flow)</a:t>
            </a:r>
          </a:p>
          <a:p>
            <a:r>
              <a:rPr lang="en-US" baseline="0" dirty="0" smtClean="0"/>
              <a:t>What can you not evaluate with a paper prototype?</a:t>
            </a:r>
          </a:p>
          <a:p>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10</a:t>
            </a:fld>
            <a:endParaRPr lang="en-US"/>
          </a:p>
        </p:txBody>
      </p:sp>
    </p:spTree>
    <p:extLst>
      <p:ext uri="{BB962C8B-B14F-4D97-AF65-F5344CB8AC3E}">
        <p14:creationId xmlns:p14="http://schemas.microsoft.com/office/powerpoint/2010/main" val="137676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things you can really drill down on, and consider carefully</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16</a:t>
            </a:fld>
            <a:endParaRPr lang="en-US"/>
          </a:p>
        </p:txBody>
      </p:sp>
    </p:spTree>
    <p:extLst>
      <p:ext uri="{BB962C8B-B14F-4D97-AF65-F5344CB8AC3E}">
        <p14:creationId xmlns:p14="http://schemas.microsoft.com/office/powerpoint/2010/main" val="12502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Nielsen</a:t>
            </a:r>
            <a:r>
              <a:rPr lang="en-US" baseline="0" dirty="0" smtClean="0"/>
              <a:t> &amp; </a:t>
            </a:r>
            <a:r>
              <a:rPr lang="en-US" baseline="0" dirty="0" err="1" smtClean="0"/>
              <a:t>Landaurer</a:t>
            </a:r>
            <a:r>
              <a:rPr lang="en-US" baseline="0" dirty="0" smtClean="0"/>
              <a:t> (1993)</a:t>
            </a:r>
          </a:p>
          <a:p>
            <a:r>
              <a:rPr lang="en-US" dirty="0" smtClean="0"/>
              <a:t>http://</a:t>
            </a:r>
            <a:r>
              <a:rPr lang="en-US" dirty="0" err="1" smtClean="0"/>
              <a:t>heb.freeshell.org</a:t>
            </a:r>
            <a:r>
              <a:rPr lang="en-US" dirty="0" smtClean="0"/>
              <a:t>/ie662/lecture7small.pdf</a:t>
            </a:r>
          </a:p>
          <a:p>
            <a:endParaRPr lang="en-US" dirty="0" smtClean="0"/>
          </a:p>
          <a:p>
            <a:r>
              <a:rPr lang="en-US" dirty="0" smtClean="0"/>
              <a:t>Rationale</a:t>
            </a:r>
            <a:r>
              <a:rPr lang="en-US" dirty="0" smtClean="0"/>
              <a:t>: you learn almost right away what</a:t>
            </a:r>
            <a:r>
              <a:rPr lang="en-US" baseline="0" dirty="0" smtClean="0"/>
              <a:t> is working well and what isn’t. if the first three people can’t login, you’re probably better off fixing the login page, rather than testing another 12 people on it</a:t>
            </a:r>
          </a:p>
          <a:p>
            <a:r>
              <a:rPr lang="en-US" baseline="0" dirty="0" smtClean="0"/>
              <a:t>Most usability tests will help show you obvious problems, and those are the ones you want to get rid of right away</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21</a:t>
            </a:fld>
            <a:endParaRPr lang="en-US"/>
          </a:p>
        </p:txBody>
      </p:sp>
    </p:spTree>
    <p:extLst>
      <p:ext uri="{BB962C8B-B14F-4D97-AF65-F5344CB8AC3E}">
        <p14:creationId xmlns:p14="http://schemas.microsoft.com/office/powerpoint/2010/main" val="3881377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lynnewatanabe.wordpress.com</a:t>
            </a:r>
            <a:r>
              <a:rPr lang="en-US" dirty="0" smtClean="0"/>
              <a:t>/2011/08/24/could-usability-testing-of-websites-help-non-profits-heck-yeah/</a:t>
            </a:r>
          </a:p>
          <a:p>
            <a:r>
              <a:rPr lang="en-US" dirty="0" smtClean="0"/>
              <a:t>http://</a:t>
            </a:r>
            <a:r>
              <a:rPr lang="en-US" dirty="0" err="1" smtClean="0"/>
              <a:t>www.telono.com</a:t>
            </a:r>
            <a:r>
              <a:rPr lang="en-US" dirty="0" smtClean="0"/>
              <a:t>/en/</a:t>
            </a:r>
            <a:r>
              <a:rPr lang="en-US" dirty="0" err="1" smtClean="0"/>
              <a:t>lelab</a:t>
            </a:r>
            <a:r>
              <a:rPr lang="en-US" dirty="0" smtClean="0"/>
              <a:t>/fixed-lab</a:t>
            </a:r>
          </a:p>
          <a:p>
            <a:r>
              <a:rPr lang="en-US" dirty="0" smtClean="0"/>
              <a:t>http://</a:t>
            </a:r>
            <a:r>
              <a:rPr lang="en-US" dirty="0" err="1" smtClean="0"/>
              <a:t>www.clockwork.net</a:t>
            </a:r>
            <a:r>
              <a:rPr lang="en-US" dirty="0" smtClean="0"/>
              <a:t>/blog/2009/11/04/291/</a:t>
            </a:r>
            <a:r>
              <a:rPr lang="en-US" dirty="0" err="1" smtClean="0"/>
              <a:t>our_usability_lab_keepin_it_simple</a:t>
            </a:r>
            <a:endParaRPr lang="en-US" dirty="0" smtClean="0"/>
          </a:p>
          <a:p>
            <a:r>
              <a:rPr lang="en-US" dirty="0" smtClean="0"/>
              <a:t>http://</a:t>
            </a:r>
            <a:r>
              <a:rPr lang="en-US" dirty="0" err="1" smtClean="0"/>
              <a:t>www.experiencelabstudios.com</a:t>
            </a:r>
            <a:r>
              <a:rPr lang="en-US" dirty="0" smtClean="0"/>
              <a:t>/</a:t>
            </a:r>
            <a:r>
              <a:rPr lang="en-US" dirty="0" err="1" smtClean="0"/>
              <a:t>studio_small.html</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22</a:t>
            </a:fld>
            <a:endParaRPr lang="en-US"/>
          </a:p>
        </p:txBody>
      </p:sp>
    </p:spTree>
    <p:extLst>
      <p:ext uri="{BB962C8B-B14F-4D97-AF65-F5344CB8AC3E}">
        <p14:creationId xmlns:p14="http://schemas.microsoft.com/office/powerpoint/2010/main" val="145726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lynnewatanabe.wordpress.com</a:t>
            </a:r>
            <a:r>
              <a:rPr lang="en-US" dirty="0" smtClean="0"/>
              <a:t>/2011/08/24/could-usability-testing-of-websites-help-non-profits-heck-yeah/</a:t>
            </a:r>
            <a:endParaRPr lang="en-US" dirty="0"/>
          </a:p>
        </p:txBody>
      </p:sp>
      <p:sp>
        <p:nvSpPr>
          <p:cNvPr id="4" name="Slide Number Placeholder 3"/>
          <p:cNvSpPr>
            <a:spLocks noGrp="1"/>
          </p:cNvSpPr>
          <p:nvPr>
            <p:ph type="sldNum" sz="quarter" idx="10"/>
          </p:nvPr>
        </p:nvSpPr>
        <p:spPr/>
        <p:txBody>
          <a:bodyPr/>
          <a:lstStyle/>
          <a:p>
            <a:fld id="{2C9EC02C-7862-C04F-88CF-B6FBE0D0E7F9}" type="slidenum">
              <a:rPr lang="en-US" smtClean="0"/>
              <a:pPr/>
              <a:t>23</a:t>
            </a:fld>
            <a:endParaRPr lang="en-US"/>
          </a:p>
        </p:txBody>
      </p:sp>
    </p:spTree>
    <p:extLst>
      <p:ext uri="{BB962C8B-B14F-4D97-AF65-F5344CB8AC3E}">
        <p14:creationId xmlns:p14="http://schemas.microsoft.com/office/powerpoint/2010/main" val="235207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2013/11/6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2013/11/6</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ppnRQD06gg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kumimoji="1" lang="en-US" altLang="ja-JP" dirty="0" smtClean="0"/>
              <a:t>heuristic tips slides</a:t>
            </a:r>
            <a:br>
              <a:rPr kumimoji="1" lang="en-US" altLang="ja-JP" dirty="0" smtClean="0"/>
            </a:br>
            <a:r>
              <a:rPr lang="en-US" altLang="ja-JP" dirty="0" smtClean="0"/>
              <a:t>online (soon)</a:t>
            </a:r>
            <a:endParaRPr kumimoji="1" lang="ja-JP" altLang="en-US" dirty="0"/>
          </a:p>
        </p:txBody>
      </p:sp>
      <p:sp>
        <p:nvSpPr>
          <p:cNvPr id="3" name="Subtitle 2"/>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60447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required </a:t>
            </a:r>
            <a:r>
              <a:rPr lang="en-US" dirty="0" smtClean="0"/>
              <a:t>watching</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a:bodyPr>
          <a:lstStyle/>
          <a:p>
            <a:pPr marL="0" indent="0">
              <a:buNone/>
            </a:pPr>
            <a:r>
              <a:rPr lang="en-US" altLang="ja-JP" dirty="0"/>
              <a:t>Corel paper prototype </a:t>
            </a:r>
            <a:r>
              <a:rPr lang="en-US" altLang="ja-JP" dirty="0" smtClean="0"/>
              <a:t>test</a:t>
            </a:r>
          </a:p>
          <a:p>
            <a:pPr marL="0" indent="0">
              <a:buNone/>
            </a:pPr>
            <a:r>
              <a:rPr lang="en-US" altLang="ja-JP" dirty="0">
                <a:hlinkClick r:id="rId3"/>
              </a:rPr>
              <a:t>http://</a:t>
            </a:r>
            <a:r>
              <a:rPr lang="en-US" altLang="ja-JP" dirty="0" smtClean="0">
                <a:hlinkClick r:id="rId3"/>
              </a:rPr>
              <a:t>www.youtube.com/watch?v=ppnRQD06ggY</a:t>
            </a:r>
            <a:endParaRPr lang="en-US" altLang="ja-JP" dirty="0" smtClean="0"/>
          </a:p>
          <a:p>
            <a:pPr marL="0" indent="0">
              <a:buNone/>
            </a:pPr>
            <a:endParaRPr lang="en-US" altLang="ja-JP" dirty="0"/>
          </a:p>
          <a:p>
            <a:pPr marL="0" indent="0">
              <a:buNone/>
            </a:pPr>
            <a:r>
              <a:rPr lang="en-US" altLang="ja-JP" dirty="0" smtClean="0"/>
              <a:t>What users actually do : </a:t>
            </a:r>
            <a:r>
              <a:rPr lang="en-US" altLang="ja-JP" dirty="0"/>
              <a:t>http://www.youtube.com/watch?v=HAiJCPWMGss</a:t>
            </a:r>
          </a:p>
          <a:p>
            <a:pPr marL="0" indent="0">
              <a:buNone/>
            </a:pPr>
            <a:endParaRPr lang="en-US" altLang="ja-JP" dirty="0"/>
          </a:p>
          <a:p>
            <a:pPr marL="0" indent="0">
              <a:buNone/>
            </a:pPr>
            <a:r>
              <a:rPr lang="en-US" altLang="ja-JP" dirty="0" smtClean="0"/>
              <a:t> </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10</a:t>
            </a:fld>
            <a:endParaRPr lang="en-US"/>
          </a:p>
        </p:txBody>
      </p:sp>
    </p:spTree>
    <p:extLst>
      <p:ext uri="{BB962C8B-B14F-4D97-AF65-F5344CB8AC3E}">
        <p14:creationId xmlns:p14="http://schemas.microsoft.com/office/powerpoint/2010/main" val="3797106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l"/>
            <a:r>
              <a:rPr lang="en-CA" dirty="0" smtClean="0"/>
              <a:t>designing an evaluation</a:t>
            </a:r>
          </a:p>
        </p:txBody>
      </p:sp>
      <p:sp>
        <p:nvSpPr>
          <p:cNvPr id="18435" name="Content Placeholder 2"/>
          <p:cNvSpPr>
            <a:spLocks noGrp="1"/>
          </p:cNvSpPr>
          <p:nvPr>
            <p:ph idx="1"/>
          </p:nvPr>
        </p:nvSpPr>
        <p:spPr/>
        <p:txBody>
          <a:bodyPr/>
          <a:lstStyle/>
          <a:p>
            <a:pPr marL="0" indent="0">
              <a:spcBef>
                <a:spcPts val="1800"/>
              </a:spcBef>
              <a:buNone/>
            </a:pPr>
            <a:r>
              <a:rPr lang="en-CA" dirty="0" smtClean="0"/>
              <a:t>evaluations can be very time-consuming and costly, requires extensive planning</a:t>
            </a:r>
          </a:p>
          <a:p>
            <a:pPr marL="0" indent="0">
              <a:spcBef>
                <a:spcPts val="1800"/>
              </a:spcBef>
              <a:buNone/>
            </a:pPr>
            <a:r>
              <a:rPr lang="en-CA" dirty="0" smtClean="0"/>
              <a:t>which methods and techniques to employ requires careful consideration</a:t>
            </a:r>
          </a:p>
          <a:p>
            <a:pPr marL="0" indent="0">
              <a:spcBef>
                <a:spcPts val="1800"/>
              </a:spcBef>
              <a:buNone/>
            </a:pPr>
            <a:r>
              <a:rPr lang="en-CA" dirty="0" smtClean="0"/>
              <a:t>point: PLAN AHEAD and THINK IT THROUGH</a:t>
            </a:r>
          </a:p>
        </p:txBody>
      </p:sp>
      <p:sp>
        <p:nvSpPr>
          <p:cNvPr id="5" name="Footer Placeholder 4"/>
          <p:cNvSpPr>
            <a:spLocks noGrp="1"/>
          </p:cNvSpPr>
          <p:nvPr>
            <p:ph type="ftr" sz="quarter" idx="11"/>
          </p:nvPr>
        </p:nvSpPr>
        <p:spPr/>
        <p:txBody>
          <a:bodyPr/>
          <a:lstStyle/>
          <a:p>
            <a:pPr>
              <a:defRPr/>
            </a:pPr>
            <a:r>
              <a:rPr lang="en-CA" smtClean="0"/>
              <a:t>COMP 3020</a:t>
            </a:r>
            <a:endParaRPr lang="en-CA"/>
          </a:p>
        </p:txBody>
      </p:sp>
      <p:sp>
        <p:nvSpPr>
          <p:cNvPr id="6" name="Slide Number Placeholder 5"/>
          <p:cNvSpPr>
            <a:spLocks noGrp="1"/>
          </p:cNvSpPr>
          <p:nvPr>
            <p:ph type="sldNum" sz="quarter" idx="12"/>
          </p:nvPr>
        </p:nvSpPr>
        <p:spPr/>
        <p:txBody>
          <a:bodyPr/>
          <a:lstStyle/>
          <a:p>
            <a:pPr>
              <a:defRPr/>
            </a:pPr>
            <a:fld id="{0250EFB2-6DC4-4ABF-BD4E-76875031AD91}" type="slidenum">
              <a:rPr lang="en-CA" smtClean="0"/>
              <a:pPr>
                <a:defRPr/>
              </a:pPr>
              <a:t>11</a:t>
            </a:fld>
            <a:endParaRPr lang="en-CA" dirty="0"/>
          </a:p>
        </p:txBody>
      </p:sp>
    </p:spTree>
    <p:extLst>
      <p:ext uri="{BB962C8B-B14F-4D97-AF65-F5344CB8AC3E}">
        <p14:creationId xmlns:p14="http://schemas.microsoft.com/office/powerpoint/2010/main" val="342007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3528" y="274638"/>
            <a:ext cx="8820472" cy="1143000"/>
          </a:xfrm>
        </p:spPr>
        <p:txBody>
          <a:bodyPr>
            <a:normAutofit fontScale="90000"/>
          </a:bodyPr>
          <a:lstStyle/>
          <a:p>
            <a:pPr algn="l">
              <a:defRPr/>
            </a:pPr>
            <a:r>
              <a:rPr lang="en-US" dirty="0" smtClean="0"/>
              <a:t>DECIDE: a framework to guide evaluation</a:t>
            </a:r>
          </a:p>
        </p:txBody>
      </p:sp>
      <p:sp>
        <p:nvSpPr>
          <p:cNvPr id="98307" name="Rectangle 3"/>
          <p:cNvSpPr>
            <a:spLocks noGrp="1" noChangeArrowheads="1"/>
          </p:cNvSpPr>
          <p:nvPr>
            <p:ph type="body" idx="1"/>
          </p:nvPr>
        </p:nvSpPr>
        <p:spPr>
          <a:xfrm>
            <a:off x="323528" y="1600200"/>
            <a:ext cx="8363272" cy="4525963"/>
          </a:xfrm>
        </p:spPr>
        <p:txBody>
          <a:bodyPr>
            <a:normAutofit/>
          </a:bodyPr>
          <a:lstStyle/>
          <a:p>
            <a:pPr marL="0" indent="0">
              <a:spcBef>
                <a:spcPts val="1200"/>
              </a:spcBef>
              <a:buNone/>
              <a:defRPr/>
            </a:pPr>
            <a:r>
              <a:rPr lang="en-US" u="sng" dirty="0" smtClean="0"/>
              <a:t>D</a:t>
            </a:r>
            <a:r>
              <a:rPr lang="en-US" dirty="0" smtClean="0"/>
              <a:t>etermine the goals the evaluation addresses</a:t>
            </a:r>
          </a:p>
          <a:p>
            <a:pPr marL="0" indent="0">
              <a:spcBef>
                <a:spcPts val="1200"/>
              </a:spcBef>
              <a:buNone/>
              <a:defRPr/>
            </a:pPr>
            <a:r>
              <a:rPr lang="en-US" u="sng" dirty="0" smtClean="0"/>
              <a:t>E</a:t>
            </a:r>
            <a:r>
              <a:rPr lang="en-US" dirty="0" smtClean="0"/>
              <a:t>xplore the specific questions to be answered</a:t>
            </a:r>
          </a:p>
          <a:p>
            <a:pPr marL="0" indent="0">
              <a:spcBef>
                <a:spcPts val="1200"/>
              </a:spcBef>
              <a:buNone/>
              <a:defRPr/>
            </a:pPr>
            <a:r>
              <a:rPr lang="en-US" u="sng" dirty="0" smtClean="0"/>
              <a:t>C</a:t>
            </a:r>
            <a:r>
              <a:rPr lang="en-US" dirty="0" smtClean="0"/>
              <a:t>hoose the evaluation method and techniques to answer the questions</a:t>
            </a:r>
          </a:p>
          <a:p>
            <a:pPr marL="0" indent="0">
              <a:spcBef>
                <a:spcPts val="1200"/>
              </a:spcBef>
              <a:buNone/>
              <a:defRPr/>
            </a:pPr>
            <a:r>
              <a:rPr lang="en-US" u="sng" dirty="0" smtClean="0"/>
              <a:t>I</a:t>
            </a:r>
            <a:r>
              <a:rPr lang="en-US" dirty="0" smtClean="0"/>
              <a:t>dentify the practical issues</a:t>
            </a:r>
          </a:p>
          <a:p>
            <a:pPr marL="0" indent="0">
              <a:spcBef>
                <a:spcPts val="1200"/>
              </a:spcBef>
              <a:buNone/>
              <a:defRPr/>
            </a:pPr>
            <a:r>
              <a:rPr lang="en-US" u="sng" dirty="0" smtClean="0"/>
              <a:t>D</a:t>
            </a:r>
            <a:r>
              <a:rPr lang="en-US" dirty="0" smtClean="0"/>
              <a:t>ecide how to deal with the ethical issues</a:t>
            </a:r>
          </a:p>
          <a:p>
            <a:pPr marL="0" indent="0">
              <a:spcBef>
                <a:spcPts val="1200"/>
              </a:spcBef>
              <a:buNone/>
              <a:defRPr/>
            </a:pPr>
            <a:r>
              <a:rPr lang="en-US" u="sng" dirty="0" smtClean="0"/>
              <a:t>E</a:t>
            </a:r>
            <a:r>
              <a:rPr lang="en-US" dirty="0" smtClean="0"/>
              <a:t>valuate, interpret and present the data</a:t>
            </a:r>
            <a:endParaRPr lang="en-US" dirty="0"/>
          </a:p>
        </p:txBody>
      </p:sp>
      <p:sp>
        <p:nvSpPr>
          <p:cNvPr id="5" name="Slide Number Placeholder 4"/>
          <p:cNvSpPr>
            <a:spLocks noGrp="1"/>
          </p:cNvSpPr>
          <p:nvPr>
            <p:ph type="sldNum" sz="quarter" idx="12"/>
          </p:nvPr>
        </p:nvSpPr>
        <p:spPr/>
        <p:txBody>
          <a:bodyPr/>
          <a:lstStyle/>
          <a:p>
            <a:pPr>
              <a:defRPr/>
            </a:pPr>
            <a:fld id="{8DBF8A2E-FCE3-4C43-A746-77695BEDCA09}" type="slidenum">
              <a:rPr lang="en-CA" smtClean="0"/>
              <a:pPr>
                <a:defRPr/>
              </a:pPr>
              <a:t>12</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152047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pPr algn="l">
              <a:defRPr/>
            </a:pPr>
            <a:r>
              <a:rPr lang="en-US" dirty="0" smtClean="0"/>
              <a:t>determine the goals (D</a:t>
            </a:r>
            <a:r>
              <a:rPr lang="en-US" dirty="0" smtClean="0">
                <a:solidFill>
                  <a:schemeClr val="bg2">
                    <a:lumMod val="75000"/>
                  </a:schemeClr>
                </a:solidFill>
              </a:rPr>
              <a:t>ECIDE</a:t>
            </a:r>
            <a:r>
              <a:rPr lang="en-US" dirty="0" smtClean="0"/>
              <a:t>)</a:t>
            </a:r>
            <a:endParaRPr lang="en-US" dirty="0"/>
          </a:p>
        </p:txBody>
      </p:sp>
      <p:sp>
        <p:nvSpPr>
          <p:cNvPr id="99331" name="Rectangle 3"/>
          <p:cNvSpPr>
            <a:spLocks noGrp="1" noChangeArrowheads="1"/>
          </p:cNvSpPr>
          <p:nvPr>
            <p:ph type="body" idx="1"/>
          </p:nvPr>
        </p:nvSpPr>
        <p:spPr>
          <a:xfrm>
            <a:off x="457200" y="1600200"/>
            <a:ext cx="8435280" cy="4756150"/>
          </a:xfrm>
        </p:spPr>
        <p:txBody>
          <a:bodyPr>
            <a:normAutofit fontScale="77500" lnSpcReduction="20000"/>
          </a:bodyPr>
          <a:lstStyle/>
          <a:p>
            <a:pPr marL="0" indent="0">
              <a:buNone/>
              <a:defRPr/>
            </a:pPr>
            <a:r>
              <a:rPr lang="en-US" dirty="0" smtClean="0"/>
              <a:t>what are the high-level goals of the evaluation?</a:t>
            </a:r>
          </a:p>
          <a:p>
            <a:pPr marL="457200" lvl="1" indent="0">
              <a:spcBef>
                <a:spcPts val="1000"/>
              </a:spcBef>
              <a:buNone/>
              <a:defRPr/>
            </a:pPr>
            <a:r>
              <a:rPr lang="en-US" dirty="0" smtClean="0"/>
              <a:t>refer back to usability goals and criteria</a:t>
            </a:r>
          </a:p>
          <a:p>
            <a:pPr marL="457200" lvl="1" indent="0">
              <a:spcBef>
                <a:spcPts val="1000"/>
              </a:spcBef>
              <a:buNone/>
              <a:defRPr/>
            </a:pPr>
            <a:r>
              <a:rPr lang="en-US" dirty="0" smtClean="0"/>
              <a:t>(performance, behavioral, etc.)</a:t>
            </a:r>
          </a:p>
          <a:p>
            <a:pPr marL="457200" lvl="1" indent="0">
              <a:spcBef>
                <a:spcPts val="1000"/>
              </a:spcBef>
              <a:buNone/>
              <a:defRPr/>
            </a:pPr>
            <a:r>
              <a:rPr lang="en-US" dirty="0" smtClean="0"/>
              <a:t>who wants the evaluation, and for what purpose? (sales, ease of use, etc.)</a:t>
            </a:r>
          </a:p>
          <a:p>
            <a:pPr marL="457200" lvl="1" indent="0">
              <a:spcBef>
                <a:spcPts val="1000"/>
              </a:spcBef>
              <a:buNone/>
              <a:defRPr/>
            </a:pPr>
            <a:r>
              <a:rPr lang="en-US" dirty="0" smtClean="0"/>
              <a:t>impacts methods used</a:t>
            </a:r>
          </a:p>
          <a:p>
            <a:pPr marL="0" indent="0">
              <a:spcBef>
                <a:spcPts val="1200"/>
              </a:spcBef>
              <a:buNone/>
              <a:defRPr/>
            </a:pPr>
            <a:endParaRPr lang="en-US" dirty="0" smtClean="0"/>
          </a:p>
          <a:p>
            <a:pPr marL="0" indent="0">
              <a:spcBef>
                <a:spcPts val="1200"/>
              </a:spcBef>
              <a:buNone/>
              <a:defRPr/>
            </a:pPr>
            <a:r>
              <a:rPr lang="en-US" dirty="0" smtClean="0"/>
              <a:t>some examples of goals:</a:t>
            </a:r>
          </a:p>
          <a:p>
            <a:pPr marL="457200" lvl="1" indent="0">
              <a:spcBef>
                <a:spcPts val="1000"/>
              </a:spcBef>
              <a:buNone/>
              <a:defRPr/>
            </a:pPr>
            <a:r>
              <a:rPr lang="en-US" dirty="0" smtClean="0"/>
              <a:t>identify the best metaphor on which to base the design</a:t>
            </a:r>
          </a:p>
          <a:p>
            <a:pPr marL="457200" lvl="1" indent="0">
              <a:spcBef>
                <a:spcPts val="1000"/>
              </a:spcBef>
              <a:buNone/>
              <a:defRPr/>
            </a:pPr>
            <a:r>
              <a:rPr lang="en-US" dirty="0" smtClean="0"/>
              <a:t>check to ensure that the final interface is consistent</a:t>
            </a:r>
          </a:p>
          <a:p>
            <a:pPr marL="457200" lvl="1" indent="0">
              <a:spcBef>
                <a:spcPts val="1000"/>
              </a:spcBef>
              <a:buNone/>
              <a:defRPr/>
            </a:pPr>
            <a:r>
              <a:rPr lang="en-US" dirty="0" smtClean="0"/>
              <a:t>compare effectiveness against competitors</a:t>
            </a:r>
          </a:p>
          <a:p>
            <a:pPr marL="457200" lvl="1" indent="0">
              <a:spcBef>
                <a:spcPts val="1000"/>
              </a:spcBef>
              <a:buNone/>
              <a:defRPr/>
            </a:pPr>
            <a:r>
              <a:rPr lang="en-US" dirty="0" smtClean="0"/>
              <a:t>improve </a:t>
            </a:r>
            <a:r>
              <a:rPr lang="en-US" dirty="0" smtClean="0"/>
              <a:t>the usability of an existing product</a:t>
            </a:r>
            <a:endParaRPr lang="en-US" dirty="0"/>
          </a:p>
        </p:txBody>
      </p:sp>
      <p:sp>
        <p:nvSpPr>
          <p:cNvPr id="5" name="Slide Number Placeholder 4"/>
          <p:cNvSpPr>
            <a:spLocks noGrp="1"/>
          </p:cNvSpPr>
          <p:nvPr>
            <p:ph type="sldNum" sz="quarter" idx="12"/>
          </p:nvPr>
        </p:nvSpPr>
        <p:spPr/>
        <p:txBody>
          <a:bodyPr/>
          <a:lstStyle/>
          <a:p>
            <a:pPr>
              <a:defRPr/>
            </a:pPr>
            <a:fld id="{8A199535-5DA4-4B5E-A835-9580BA8E0675}" type="slidenum">
              <a:rPr lang="en-CA" smtClean="0"/>
              <a:pPr>
                <a:defRPr/>
              </a:pPr>
              <a:t>13</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40110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3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933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933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93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a:bodyPr>
          <a:lstStyle/>
          <a:p>
            <a:pPr algn="l">
              <a:defRPr/>
            </a:pPr>
            <a:r>
              <a:rPr lang="en-US" dirty="0" smtClean="0"/>
              <a:t>explore the questions (</a:t>
            </a:r>
            <a:r>
              <a:rPr lang="en-US" dirty="0" smtClean="0">
                <a:solidFill>
                  <a:schemeClr val="bg2">
                    <a:lumMod val="75000"/>
                  </a:schemeClr>
                </a:solidFill>
              </a:rPr>
              <a:t>D</a:t>
            </a:r>
            <a:r>
              <a:rPr lang="en-US" dirty="0" smtClean="0"/>
              <a:t>E</a:t>
            </a:r>
            <a:r>
              <a:rPr lang="en-US" dirty="0" smtClean="0">
                <a:solidFill>
                  <a:schemeClr val="bg2">
                    <a:lumMod val="75000"/>
                  </a:schemeClr>
                </a:solidFill>
              </a:rPr>
              <a:t>CIDE</a:t>
            </a:r>
            <a:r>
              <a:rPr lang="en-US" dirty="0" smtClean="0"/>
              <a:t>)</a:t>
            </a:r>
            <a:endParaRPr lang="en-US" dirty="0"/>
          </a:p>
        </p:txBody>
      </p:sp>
      <p:sp>
        <p:nvSpPr>
          <p:cNvPr id="100355" name="Rectangle 3"/>
          <p:cNvSpPr>
            <a:spLocks noGrp="1" noChangeArrowheads="1"/>
          </p:cNvSpPr>
          <p:nvPr>
            <p:ph type="body" idx="1"/>
          </p:nvPr>
        </p:nvSpPr>
        <p:spPr>
          <a:xfrm>
            <a:off x="457200" y="1417638"/>
            <a:ext cx="8435280" cy="4938712"/>
          </a:xfrm>
        </p:spPr>
        <p:txBody>
          <a:bodyPr>
            <a:normAutofit fontScale="92500" lnSpcReduction="10000"/>
          </a:bodyPr>
          <a:lstStyle/>
          <a:p>
            <a:pPr marL="0" indent="0">
              <a:buNone/>
              <a:defRPr/>
            </a:pPr>
            <a:r>
              <a:rPr lang="en-US" dirty="0" smtClean="0"/>
              <a:t>goals &amp; questions guide evaluations to keep focus</a:t>
            </a:r>
          </a:p>
          <a:p>
            <a:pPr marL="0" indent="0">
              <a:buNone/>
              <a:defRPr/>
            </a:pPr>
            <a:r>
              <a:rPr lang="en-US" dirty="0" smtClean="0"/>
              <a:t>(deceptively hard!)</a:t>
            </a:r>
          </a:p>
          <a:p>
            <a:pPr marL="0" indent="0">
              <a:spcBef>
                <a:spcPts val="1200"/>
              </a:spcBef>
              <a:buNone/>
              <a:defRPr/>
            </a:pPr>
            <a:r>
              <a:rPr lang="en-US" dirty="0" smtClean="0"/>
              <a:t>for example, the goal of finding out why many customers prefer airline check-in kiosks to agent check-in? </a:t>
            </a:r>
          </a:p>
          <a:p>
            <a:pPr marL="457200" lvl="1" indent="0">
              <a:spcBef>
                <a:spcPts val="1200"/>
              </a:spcBef>
              <a:buNone/>
              <a:defRPr/>
            </a:pPr>
            <a:r>
              <a:rPr lang="en-US" dirty="0" smtClean="0"/>
              <a:t>what are customers’ attitudes to kiosks? </a:t>
            </a:r>
          </a:p>
          <a:p>
            <a:pPr marL="457200" lvl="1" indent="0">
              <a:spcBef>
                <a:spcPts val="1200"/>
              </a:spcBef>
              <a:buNone/>
              <a:defRPr/>
            </a:pPr>
            <a:r>
              <a:rPr lang="en-US" dirty="0" smtClean="0"/>
              <a:t>is the interface good or poor?</a:t>
            </a:r>
          </a:p>
          <a:p>
            <a:pPr marL="457200" lvl="1" indent="0">
              <a:spcBef>
                <a:spcPts val="1200"/>
              </a:spcBef>
              <a:buNone/>
              <a:defRPr/>
            </a:pPr>
            <a:r>
              <a:rPr lang="en-US" dirty="0" smtClean="0"/>
              <a:t>how long does it take to check-in?</a:t>
            </a:r>
          </a:p>
          <a:p>
            <a:pPr marL="457200" lvl="1" indent="0">
              <a:spcBef>
                <a:spcPts val="1200"/>
              </a:spcBef>
              <a:buNone/>
              <a:defRPr/>
            </a:pPr>
            <a:r>
              <a:rPr lang="en-US" dirty="0" smtClean="0"/>
              <a:t>is this more efficient than checking-in with an agent?</a:t>
            </a:r>
          </a:p>
          <a:p>
            <a:pPr marL="457200" lvl="1" indent="0">
              <a:spcBef>
                <a:spcPts val="1200"/>
              </a:spcBef>
              <a:buNone/>
              <a:defRPr/>
            </a:pPr>
            <a:r>
              <a:rPr lang="en-US" dirty="0" smtClean="0"/>
              <a:t>how common are exception that need an agent’s help?</a:t>
            </a:r>
          </a:p>
          <a:p>
            <a:pPr marL="0" indent="0">
              <a:spcBef>
                <a:spcPts val="1800"/>
              </a:spcBef>
              <a:buNone/>
              <a:defRPr/>
            </a:pPr>
            <a:endParaRPr lang="en-US" dirty="0" smtClean="0"/>
          </a:p>
          <a:p>
            <a:pPr marL="0" indent="0">
              <a:buNone/>
              <a:defRPr/>
            </a:pPr>
            <a:endParaRPr lang="en-US" dirty="0"/>
          </a:p>
        </p:txBody>
      </p:sp>
      <p:sp>
        <p:nvSpPr>
          <p:cNvPr id="5" name="Slide Number Placeholder 4"/>
          <p:cNvSpPr>
            <a:spLocks noGrp="1"/>
          </p:cNvSpPr>
          <p:nvPr>
            <p:ph type="sldNum" sz="quarter" idx="12"/>
          </p:nvPr>
        </p:nvSpPr>
        <p:spPr/>
        <p:txBody>
          <a:bodyPr/>
          <a:lstStyle/>
          <a:p>
            <a:pPr>
              <a:defRPr/>
            </a:pPr>
            <a:fld id="{D5372C30-510E-4E85-A3B8-DC0C915EA8C1}" type="slidenum">
              <a:rPr lang="en-CA" smtClean="0"/>
              <a:pPr>
                <a:defRPr/>
              </a:pPr>
              <a:t>14</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195285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3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3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03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274638"/>
            <a:ext cx="8686800" cy="1143000"/>
          </a:xfrm>
        </p:spPr>
        <p:txBody>
          <a:bodyPr>
            <a:normAutofit fontScale="90000"/>
          </a:bodyPr>
          <a:lstStyle/>
          <a:p>
            <a:pPr algn="l">
              <a:defRPr/>
            </a:pPr>
            <a:r>
              <a:rPr lang="en-US" dirty="0" smtClean="0"/>
              <a:t>choose evaluation approach &amp; techniques (</a:t>
            </a:r>
            <a:r>
              <a:rPr lang="en-US" dirty="0" smtClean="0">
                <a:solidFill>
                  <a:schemeClr val="bg2">
                    <a:lumMod val="75000"/>
                  </a:schemeClr>
                </a:solidFill>
              </a:rPr>
              <a:t>DE</a:t>
            </a:r>
            <a:r>
              <a:rPr lang="en-US" dirty="0" smtClean="0"/>
              <a:t>C</a:t>
            </a:r>
            <a:r>
              <a:rPr lang="en-US" dirty="0" smtClean="0">
                <a:solidFill>
                  <a:schemeClr val="bg2">
                    <a:lumMod val="75000"/>
                  </a:schemeClr>
                </a:solidFill>
              </a:rPr>
              <a:t>IDE</a:t>
            </a:r>
            <a:r>
              <a:rPr lang="en-US" dirty="0" smtClean="0"/>
              <a:t>)</a:t>
            </a:r>
            <a:endParaRPr lang="en-US" dirty="0"/>
          </a:p>
        </p:txBody>
      </p:sp>
      <p:sp>
        <p:nvSpPr>
          <p:cNvPr id="101379" name="Rectangle 3"/>
          <p:cNvSpPr>
            <a:spLocks noGrp="1" noChangeArrowheads="1"/>
          </p:cNvSpPr>
          <p:nvPr>
            <p:ph type="body" idx="1"/>
          </p:nvPr>
        </p:nvSpPr>
        <p:spPr>
          <a:xfrm>
            <a:off x="457200" y="1600200"/>
            <a:ext cx="8229600" cy="5121275"/>
          </a:xfrm>
        </p:spPr>
        <p:txBody>
          <a:bodyPr>
            <a:normAutofit fontScale="92500" lnSpcReduction="20000"/>
          </a:bodyPr>
          <a:lstStyle/>
          <a:p>
            <a:pPr marL="0" indent="0">
              <a:buNone/>
              <a:defRPr/>
            </a:pPr>
            <a:r>
              <a:rPr lang="en-US" dirty="0" smtClean="0"/>
              <a:t>the goals and questions dictate techniques used, how data is analyzed and presented.</a:t>
            </a:r>
          </a:p>
          <a:p>
            <a:pPr marL="457200" lvl="1" indent="0">
              <a:spcBef>
                <a:spcPts val="1200"/>
              </a:spcBef>
              <a:buNone/>
              <a:defRPr/>
            </a:pPr>
            <a:r>
              <a:rPr lang="en-US" dirty="0" smtClean="0"/>
              <a:t>E.g. field studies do not involve testing or </a:t>
            </a:r>
            <a:r>
              <a:rPr lang="en-US" altLang="ja-JP" dirty="0" smtClean="0"/>
              <a:t>modelling</a:t>
            </a:r>
            <a:r>
              <a:rPr lang="en-US" dirty="0" smtClean="0"/>
              <a:t> </a:t>
            </a:r>
          </a:p>
          <a:p>
            <a:pPr marL="0" indent="0">
              <a:spcBef>
                <a:spcPts val="1800"/>
              </a:spcBef>
              <a:buNone/>
              <a:defRPr/>
            </a:pPr>
            <a:endParaRPr lang="en-US" dirty="0"/>
          </a:p>
          <a:p>
            <a:pPr marL="0" indent="0">
              <a:spcBef>
                <a:spcPts val="1800"/>
              </a:spcBef>
              <a:buNone/>
              <a:defRPr/>
            </a:pPr>
            <a:r>
              <a:rPr lang="en-US" dirty="0" smtClean="0"/>
              <a:t>use IDEO methods!</a:t>
            </a:r>
          </a:p>
          <a:p>
            <a:pPr marL="0" indent="0">
              <a:spcBef>
                <a:spcPts val="1800"/>
              </a:spcBef>
              <a:buNone/>
              <a:defRPr/>
            </a:pPr>
            <a:endParaRPr lang="en-US" dirty="0" smtClean="0"/>
          </a:p>
          <a:p>
            <a:pPr marL="0" indent="0">
              <a:spcBef>
                <a:spcPts val="1800"/>
              </a:spcBef>
              <a:buNone/>
              <a:defRPr/>
            </a:pPr>
            <a:r>
              <a:rPr lang="en-US" dirty="0" smtClean="0"/>
              <a:t>combination of approaches and techniques is preferred</a:t>
            </a:r>
          </a:p>
          <a:p>
            <a:pPr marL="457200" lvl="1" indent="0">
              <a:spcBef>
                <a:spcPts val="1200"/>
              </a:spcBef>
              <a:buNone/>
              <a:defRPr/>
            </a:pPr>
            <a:r>
              <a:rPr lang="en-US" dirty="0" smtClean="0"/>
              <a:t>goal is to address the goals and questions!!</a:t>
            </a:r>
          </a:p>
          <a:p>
            <a:pPr marL="457200" lvl="1" indent="0">
              <a:spcBef>
                <a:spcPts val="1200"/>
              </a:spcBef>
              <a:buNone/>
              <a:defRPr/>
            </a:pPr>
            <a:r>
              <a:rPr lang="en-US" dirty="0" smtClean="0"/>
              <a:t>triangulation (e.g., unsure if method X will work)</a:t>
            </a:r>
            <a:endParaRPr lang="en-US" dirty="0"/>
          </a:p>
        </p:txBody>
      </p:sp>
      <p:sp>
        <p:nvSpPr>
          <p:cNvPr id="5" name="Slide Number Placeholder 4"/>
          <p:cNvSpPr>
            <a:spLocks noGrp="1"/>
          </p:cNvSpPr>
          <p:nvPr>
            <p:ph type="sldNum" sz="quarter" idx="12"/>
          </p:nvPr>
        </p:nvSpPr>
        <p:spPr/>
        <p:txBody>
          <a:bodyPr/>
          <a:lstStyle/>
          <a:p>
            <a:pPr>
              <a:defRPr/>
            </a:pPr>
            <a:fld id="{C1BCFDD8-697C-47EA-9721-05ED5C99B999}" type="slidenum">
              <a:rPr lang="en-CA" smtClean="0"/>
              <a:pPr>
                <a:defRPr/>
              </a:pPr>
              <a:t>15</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11701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pPr algn="l"/>
            <a:r>
              <a:rPr lang="en-US" dirty="0" smtClean="0"/>
              <a:t>approach and techniques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performance</a:t>
            </a:r>
          </a:p>
          <a:p>
            <a:pPr marL="457200" lvl="1" indent="0">
              <a:buNone/>
            </a:pPr>
            <a:r>
              <a:rPr lang="en-US" dirty="0" smtClean="0"/>
              <a:t>task success, time on task, errors, efficiency</a:t>
            </a:r>
          </a:p>
          <a:p>
            <a:pPr marL="0" indent="0">
              <a:buNone/>
            </a:pPr>
            <a:endParaRPr lang="en-US" dirty="0" smtClean="0"/>
          </a:p>
          <a:p>
            <a:pPr marL="0" indent="0">
              <a:buNone/>
            </a:pPr>
            <a:r>
              <a:rPr lang="en-US" dirty="0" smtClean="0"/>
              <a:t>issue metrics</a:t>
            </a:r>
          </a:p>
          <a:p>
            <a:pPr marL="457200" lvl="1" indent="0">
              <a:buNone/>
            </a:pPr>
            <a:r>
              <a:rPr lang="en-US" dirty="0" smtClean="0"/>
              <a:t>identify issue, issue severity</a:t>
            </a:r>
          </a:p>
          <a:p>
            <a:pPr marL="0" indent="0">
              <a:buNone/>
            </a:pPr>
            <a:endParaRPr lang="en-US" dirty="0" smtClean="0"/>
          </a:p>
          <a:p>
            <a:pPr marL="0" indent="0">
              <a:buNone/>
            </a:pPr>
            <a:r>
              <a:rPr lang="en-US" dirty="0" err="1" smtClean="0"/>
              <a:t>behavioural</a:t>
            </a:r>
            <a:endParaRPr lang="en-US" dirty="0" smtClean="0"/>
          </a:p>
          <a:p>
            <a:pPr marL="457200" lvl="1" indent="0">
              <a:buNone/>
            </a:pPr>
            <a:r>
              <a:rPr lang="en-US" dirty="0" smtClean="0"/>
              <a:t>observe verbal </a:t>
            </a:r>
            <a:r>
              <a:rPr lang="en-US" dirty="0" err="1" smtClean="0"/>
              <a:t>behaviour</a:t>
            </a:r>
            <a:r>
              <a:rPr lang="en-US" dirty="0" smtClean="0"/>
              <a:t>, issue </a:t>
            </a:r>
            <a:r>
              <a:rPr lang="en-US" dirty="0" smtClean="0"/>
              <a:t>severity, think aloud</a:t>
            </a:r>
            <a:endParaRPr lang="en-US" dirty="0" smtClean="0"/>
          </a:p>
          <a:p>
            <a:pPr marL="0" indent="0">
              <a:buNone/>
            </a:pPr>
            <a:endParaRPr lang="en-US" dirty="0" smtClean="0"/>
          </a:p>
          <a:p>
            <a:pPr marL="0" indent="0">
              <a:buNone/>
            </a:pPr>
            <a:r>
              <a:rPr lang="en-US" dirty="0" smtClean="0"/>
              <a:t>self-reported</a:t>
            </a:r>
          </a:p>
          <a:p>
            <a:pPr marL="457200" lvl="1" indent="0">
              <a:buNone/>
            </a:pPr>
            <a:r>
              <a:rPr lang="en-US" dirty="0" smtClean="0"/>
              <a:t>ease, satisfaction, clarity, comprehension, etc.</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16</a:t>
            </a:fld>
            <a:endParaRPr lang="en-US"/>
          </a:p>
        </p:txBody>
      </p:sp>
    </p:spTree>
    <p:extLst>
      <p:ext uri="{BB962C8B-B14F-4D97-AF65-F5344CB8AC3E}">
        <p14:creationId xmlns:p14="http://schemas.microsoft.com/office/powerpoint/2010/main" val="33128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selecting tasks</a:t>
            </a:r>
            <a:endParaRPr lang="en-US" dirty="0"/>
          </a:p>
        </p:txBody>
      </p:sp>
      <p:sp>
        <p:nvSpPr>
          <p:cNvPr id="3" name="Content Placeholder 2"/>
          <p:cNvSpPr>
            <a:spLocks noGrp="1"/>
          </p:cNvSpPr>
          <p:nvPr>
            <p:ph idx="1"/>
          </p:nvPr>
        </p:nvSpPr>
        <p:spPr>
          <a:xfrm>
            <a:off x="457200" y="1600200"/>
            <a:ext cx="8579296" cy="4925144"/>
          </a:xfrm>
        </p:spPr>
        <p:txBody>
          <a:bodyPr>
            <a:normAutofit fontScale="92500" lnSpcReduction="10000"/>
          </a:bodyPr>
          <a:lstStyle/>
          <a:p>
            <a:pPr marL="0" indent="0">
              <a:buNone/>
            </a:pPr>
            <a:r>
              <a:rPr lang="en-US" dirty="0" smtClean="0"/>
              <a:t>depends a lot on what you’re looking for</a:t>
            </a:r>
          </a:p>
          <a:p>
            <a:pPr marL="457200" lvl="1" indent="0">
              <a:buNone/>
            </a:pPr>
            <a:r>
              <a:rPr lang="en-US" b="1" dirty="0" smtClean="0"/>
              <a:t>specific</a:t>
            </a:r>
            <a:r>
              <a:rPr lang="en-US" dirty="0" smtClean="0"/>
              <a:t>: </a:t>
            </a:r>
            <a:r>
              <a:rPr lang="en-US" dirty="0"/>
              <a:t>does a task flow work?</a:t>
            </a:r>
          </a:p>
          <a:p>
            <a:pPr marL="457200" lvl="1" indent="0">
              <a:buNone/>
            </a:pPr>
            <a:r>
              <a:rPr lang="en-US" b="1" dirty="0" smtClean="0"/>
              <a:t>broad</a:t>
            </a:r>
            <a:r>
              <a:rPr lang="en-US" dirty="0" smtClean="0"/>
              <a:t>: </a:t>
            </a:r>
            <a:r>
              <a:rPr lang="en-US" dirty="0"/>
              <a:t>does your language match the user’s mental model/language</a:t>
            </a:r>
            <a:r>
              <a:rPr lang="en-US" dirty="0" smtClean="0"/>
              <a:t>?</a:t>
            </a:r>
          </a:p>
          <a:p>
            <a:pPr marL="457200" lvl="1" indent="0">
              <a:buNone/>
            </a:pPr>
            <a:endParaRPr lang="en-US" dirty="0"/>
          </a:p>
          <a:p>
            <a:pPr marL="0" indent="0">
              <a:buNone/>
            </a:pPr>
            <a:r>
              <a:rPr lang="en-US" dirty="0" smtClean="0"/>
              <a:t>consider “the context of use”</a:t>
            </a:r>
          </a:p>
          <a:p>
            <a:pPr marL="457200" lvl="1" indent="0">
              <a:buNone/>
            </a:pPr>
            <a:r>
              <a:rPr lang="en-US" dirty="0" smtClean="0"/>
              <a:t>What would someone need to do with your tool?</a:t>
            </a:r>
          </a:p>
          <a:p>
            <a:pPr marL="457200" lvl="1" indent="0">
              <a:buNone/>
            </a:pPr>
            <a:r>
              <a:rPr lang="en-US" dirty="0" smtClean="0"/>
              <a:t>Under what circumstances would they be in? (relaxed vs. under pressure; non-interrupted vs. interrupted constantly)</a:t>
            </a:r>
          </a:p>
          <a:p>
            <a:pPr marL="457200" lvl="1" indent="0">
              <a:buNone/>
            </a:pPr>
            <a:r>
              <a:rPr lang="en-US" dirty="0" smtClean="0"/>
              <a:t>etc.</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17</a:t>
            </a:fld>
            <a:endParaRPr lang="en-US"/>
          </a:p>
        </p:txBody>
      </p:sp>
    </p:spTree>
    <p:extLst>
      <p:ext uri="{BB962C8B-B14F-4D97-AF65-F5344CB8AC3E}">
        <p14:creationId xmlns:p14="http://schemas.microsoft.com/office/powerpoint/2010/main" val="96361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pPr algn="l"/>
            <a:r>
              <a:rPr kumimoji="1" lang="en-US" altLang="ja-JP" dirty="0" smtClean="0"/>
              <a:t>method validity…</a:t>
            </a:r>
            <a:endParaRPr kumimoji="1" lang="ja-JP" altLang="en-US" dirty="0"/>
          </a:p>
        </p:txBody>
      </p:sp>
      <p:sp>
        <p:nvSpPr>
          <p:cNvPr id="3" name="Content Placeholder 2"/>
          <p:cNvSpPr>
            <a:spLocks noGrp="1"/>
          </p:cNvSpPr>
          <p:nvPr>
            <p:ph idx="1"/>
          </p:nvPr>
        </p:nvSpPr>
        <p:spPr>
          <a:xfrm>
            <a:off x="323528" y="1124744"/>
            <a:ext cx="8640960" cy="5544616"/>
          </a:xfrm>
        </p:spPr>
        <p:txBody>
          <a:bodyPr>
            <a:normAutofit fontScale="70000" lnSpcReduction="20000"/>
          </a:bodyPr>
          <a:lstStyle/>
          <a:p>
            <a:pPr marL="57150" indent="0">
              <a:spcBef>
                <a:spcPts val="600"/>
              </a:spcBef>
              <a:buNone/>
              <a:defRPr/>
            </a:pPr>
            <a:r>
              <a:rPr lang="en-US" altLang="ja-JP" dirty="0" smtClean="0"/>
              <a:t>reliability: can the study be replicated?</a:t>
            </a:r>
          </a:p>
          <a:p>
            <a:pPr marL="514350" lvl="1" indent="0">
              <a:buNone/>
              <a:defRPr/>
            </a:pPr>
            <a:r>
              <a:rPr lang="en-US" altLang="ja-JP" dirty="0" smtClean="0"/>
              <a:t>user testing </a:t>
            </a:r>
            <a:r>
              <a:rPr lang="en-US" altLang="ja-JP" dirty="0" smtClean="0">
                <a:sym typeface="Wingdings" pitchFamily="2" charset="2"/>
              </a:rPr>
              <a:t> higher reliability</a:t>
            </a:r>
          </a:p>
          <a:p>
            <a:pPr marL="514350" lvl="1" indent="0">
              <a:buNone/>
              <a:defRPr/>
            </a:pPr>
            <a:r>
              <a:rPr lang="en-US" altLang="ja-JP" dirty="0" smtClean="0">
                <a:sym typeface="Wingdings" pitchFamily="2" charset="2"/>
              </a:rPr>
              <a:t>interviews  lower reliability</a:t>
            </a:r>
          </a:p>
          <a:p>
            <a:pPr marL="514350" lvl="1" indent="0">
              <a:buNone/>
              <a:defRPr/>
            </a:pPr>
            <a:endParaRPr lang="en-US" altLang="ja-JP" dirty="0" smtClean="0"/>
          </a:p>
          <a:p>
            <a:pPr marL="57150" indent="0">
              <a:spcBef>
                <a:spcPts val="600"/>
              </a:spcBef>
              <a:buNone/>
              <a:defRPr/>
            </a:pPr>
            <a:r>
              <a:rPr lang="en-US" altLang="ja-JP" dirty="0" smtClean="0"/>
              <a:t>validity: is it measuring what you need?</a:t>
            </a:r>
          </a:p>
          <a:p>
            <a:pPr marL="514350" lvl="1" indent="0">
              <a:buNone/>
              <a:defRPr/>
            </a:pPr>
            <a:r>
              <a:rPr lang="en-US" altLang="ja-JP" dirty="0" smtClean="0"/>
              <a:t>e.g., measuring text entry with familiar words versus syntax</a:t>
            </a:r>
          </a:p>
          <a:p>
            <a:pPr marL="514350" lvl="1" indent="0">
              <a:buNone/>
              <a:defRPr/>
            </a:pPr>
            <a:endParaRPr lang="en-US" altLang="ja-JP" dirty="0" smtClean="0"/>
          </a:p>
          <a:p>
            <a:pPr marL="57150" indent="0">
              <a:spcBef>
                <a:spcPts val="600"/>
              </a:spcBef>
              <a:buNone/>
              <a:defRPr/>
            </a:pPr>
            <a:r>
              <a:rPr lang="en-US" altLang="ja-JP" dirty="0" smtClean="0"/>
              <a:t>biases: where are biases in the methods?</a:t>
            </a:r>
          </a:p>
          <a:p>
            <a:pPr marL="514350" lvl="1" indent="0">
              <a:buNone/>
              <a:defRPr/>
            </a:pPr>
            <a:r>
              <a:rPr lang="en-US" altLang="ja-JP" dirty="0" smtClean="0"/>
              <a:t>semi-structured interviews – leading?</a:t>
            </a:r>
          </a:p>
          <a:p>
            <a:pPr marL="514350" lvl="1" indent="0">
              <a:buNone/>
              <a:defRPr/>
            </a:pPr>
            <a:r>
              <a:rPr lang="en-US" altLang="ja-JP" dirty="0" smtClean="0"/>
              <a:t>observations – only watching for what you want?</a:t>
            </a:r>
          </a:p>
          <a:p>
            <a:pPr marL="57150" indent="0">
              <a:spcBef>
                <a:spcPts val="600"/>
              </a:spcBef>
              <a:buNone/>
              <a:defRPr/>
            </a:pPr>
            <a:endParaRPr lang="en-US" altLang="ja-JP" dirty="0" smtClean="0"/>
          </a:p>
          <a:p>
            <a:pPr marL="57150" indent="0">
              <a:spcBef>
                <a:spcPts val="600"/>
              </a:spcBef>
              <a:buNone/>
              <a:defRPr/>
            </a:pPr>
            <a:r>
              <a:rPr lang="en-US" altLang="ja-JP" dirty="0" smtClean="0"/>
              <a:t>scope: can the findings be generalized beyond the study setup?</a:t>
            </a:r>
          </a:p>
          <a:p>
            <a:pPr marL="531813" indent="0">
              <a:spcBef>
                <a:spcPts val="600"/>
              </a:spcBef>
              <a:buNone/>
              <a:defRPr/>
            </a:pPr>
            <a:r>
              <a:rPr lang="en-US" altLang="ja-JP" dirty="0" smtClean="0"/>
              <a:t>working under pressure</a:t>
            </a:r>
          </a:p>
          <a:p>
            <a:pPr marL="57150" indent="0">
              <a:spcBef>
                <a:spcPts val="600"/>
              </a:spcBef>
              <a:buNone/>
              <a:defRPr/>
            </a:pPr>
            <a:endParaRPr lang="en-US" altLang="ja-JP" dirty="0" smtClean="0"/>
          </a:p>
          <a:p>
            <a:pPr marL="57150" indent="0">
              <a:spcBef>
                <a:spcPts val="600"/>
              </a:spcBef>
              <a:buNone/>
              <a:defRPr/>
            </a:pPr>
            <a:r>
              <a:rPr lang="en-US" altLang="ja-JP" dirty="0" smtClean="0"/>
              <a:t>ecological validity: is the environment of the study influencing the results?</a:t>
            </a:r>
          </a:p>
          <a:p>
            <a:pPr marL="514350" lvl="1" indent="0">
              <a:buNone/>
              <a:defRPr/>
            </a:pPr>
            <a:r>
              <a:rPr lang="en-US" altLang="ja-JP" dirty="0" smtClean="0"/>
              <a:t>lab has low ecological validity, Hawthorne effect (being watched!)</a:t>
            </a:r>
          </a:p>
          <a:p>
            <a:pPr marL="0" indent="0">
              <a:buNone/>
            </a:pPr>
            <a:endParaRPr kumimoji="1" lang="ja-JP" altLang="en-US" dirty="0"/>
          </a:p>
        </p:txBody>
      </p:sp>
    </p:spTree>
    <p:extLst>
      <p:ext uri="{BB962C8B-B14F-4D97-AF65-F5344CB8AC3E}">
        <p14:creationId xmlns:p14="http://schemas.microsoft.com/office/powerpoint/2010/main" val="384917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kumimoji="1" lang="en-US" altLang="ja-JP" dirty="0" smtClean="0"/>
              <a:t>CONCRETE plan</a:t>
            </a:r>
            <a:endParaRPr kumimoji="1" lang="ja-JP" altLang="en-US" dirty="0"/>
          </a:p>
        </p:txBody>
      </p:sp>
      <p:sp>
        <p:nvSpPr>
          <p:cNvPr id="3" name="Content Placeholder 2"/>
          <p:cNvSpPr>
            <a:spLocks noGrp="1"/>
          </p:cNvSpPr>
          <p:nvPr>
            <p:ph idx="1"/>
          </p:nvPr>
        </p:nvSpPr>
        <p:spPr/>
        <p:txBody>
          <a:bodyPr/>
          <a:lstStyle/>
          <a:p>
            <a:pPr marL="0" indent="0">
              <a:buNone/>
            </a:pPr>
            <a:r>
              <a:rPr kumimoji="1" lang="en-US" altLang="ja-JP" dirty="0" smtClean="0"/>
              <a:t>make a script (seriously)</a:t>
            </a:r>
          </a:p>
          <a:p>
            <a:pPr marL="0" indent="0">
              <a:buNone/>
            </a:pPr>
            <a:endParaRPr lang="en-US" altLang="ja-JP" dirty="0"/>
          </a:p>
          <a:p>
            <a:pPr marL="0" indent="0">
              <a:buNone/>
            </a:pPr>
            <a:r>
              <a:rPr kumimoji="1" lang="en-US" altLang="ja-JP" dirty="0" smtClean="0"/>
              <a:t>step by step take on all the actions that you and the participant will do</a:t>
            </a:r>
            <a:endParaRPr kumimoji="1" lang="ja-JP" altLang="en-US" dirty="0"/>
          </a:p>
        </p:txBody>
      </p:sp>
    </p:spTree>
    <p:extLst>
      <p:ext uri="{BB962C8B-B14F-4D97-AF65-F5344CB8AC3E}">
        <p14:creationId xmlns:p14="http://schemas.microsoft.com/office/powerpoint/2010/main" val="8413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95536" y="476672"/>
            <a:ext cx="8062664" cy="3888432"/>
          </a:xfrm>
        </p:spPr>
        <p:txBody>
          <a:bodyPr>
            <a:normAutofit fontScale="90000"/>
          </a:bodyPr>
          <a:lstStyle/>
          <a:p>
            <a:pPr algn="l" eaLnBrk="1" hangingPunct="1">
              <a:defRPr/>
            </a:pPr>
            <a:r>
              <a:rPr lang="en-CA" dirty="0" smtClean="0"/>
              <a:t>COMP 3020:  </a:t>
            </a:r>
            <a:br>
              <a:rPr lang="en-CA" dirty="0" smtClean="0"/>
            </a:br>
            <a:r>
              <a:rPr lang="en-CA" dirty="0" smtClean="0"/>
              <a:t>Human-Computer Interaction I</a:t>
            </a:r>
            <a:br>
              <a:rPr lang="en-CA" dirty="0" smtClean="0"/>
            </a:br>
            <a:r>
              <a:rPr lang="en-CA" dirty="0"/>
              <a:t/>
            </a:r>
            <a:br>
              <a:rPr lang="en-CA" dirty="0"/>
            </a:br>
            <a:r>
              <a:rPr lang="en-CA" dirty="0" smtClean="0"/>
              <a:t>UCD: </a:t>
            </a:r>
            <a:r>
              <a:rPr lang="en-CA" dirty="0" smtClean="0"/>
              <a:t>usability testing</a:t>
            </a:r>
            <a:br>
              <a:rPr lang="en-CA" dirty="0" smtClean="0"/>
            </a:br>
            <a:r>
              <a:rPr lang="en-CA" dirty="0" smtClean="0"/>
              <a:t/>
            </a:r>
            <a:br>
              <a:rPr lang="en-CA" dirty="0" smtClean="0"/>
            </a:br>
            <a:endParaRPr lang="en-CA" dirty="0" smtClean="0"/>
          </a:p>
        </p:txBody>
      </p:sp>
      <p:sp>
        <p:nvSpPr>
          <p:cNvPr id="3" name="Subtitle 2"/>
          <p:cNvSpPr>
            <a:spLocks noGrp="1"/>
          </p:cNvSpPr>
          <p:nvPr>
            <p:ph type="subTitle" idx="1"/>
          </p:nvPr>
        </p:nvSpPr>
        <p:spPr>
          <a:xfrm>
            <a:off x="683568" y="1723256"/>
            <a:ext cx="6400800" cy="1345704"/>
          </a:xfrm>
        </p:spPr>
        <p:txBody>
          <a:bodyPr rtlCol="0">
            <a:normAutofit/>
          </a:bodyPr>
          <a:lstStyle/>
          <a:p>
            <a:pPr algn="l" eaLnBrk="1" fontAlgn="auto" hangingPunct="1">
              <a:spcAft>
                <a:spcPts val="0"/>
              </a:spcAft>
              <a:buFont typeface="Arial" pitchFamily="34" charset="0"/>
              <a:buNone/>
              <a:defRPr/>
            </a:pPr>
            <a:r>
              <a:rPr lang="en-CA" dirty="0" smtClean="0"/>
              <a:t>Fall 2013</a:t>
            </a:r>
          </a:p>
        </p:txBody>
      </p:sp>
      <p:sp>
        <p:nvSpPr>
          <p:cNvPr id="4" name="TextBox 4"/>
          <p:cNvSpPr txBox="1"/>
          <p:nvPr/>
        </p:nvSpPr>
        <p:spPr>
          <a:xfrm>
            <a:off x="395536" y="5638800"/>
            <a:ext cx="8748464" cy="923330"/>
          </a:xfrm>
          <a:prstGeom prst="rect">
            <a:avLst/>
          </a:prstGeom>
          <a:noFill/>
        </p:spPr>
        <p:txBody>
          <a:bodyPr wrap="square" rtlCol="0">
            <a:spAutoFit/>
          </a:bodyPr>
          <a:lstStyle/>
          <a:p>
            <a:r>
              <a:rPr lang="en-US" dirty="0" smtClean="0"/>
              <a:t>James Young, with acknowledgements to Anthony Tang, Andrea Bunt, </a:t>
            </a:r>
            <a:r>
              <a:rPr lang="en-US" dirty="0" err="1" smtClean="0"/>
              <a:t>Pourang</a:t>
            </a:r>
            <a:r>
              <a:rPr lang="en-US" dirty="0" smtClean="0"/>
              <a:t> </a:t>
            </a:r>
            <a:r>
              <a:rPr lang="en-US" dirty="0" err="1" smtClean="0"/>
              <a:t>Irani</a:t>
            </a:r>
            <a:r>
              <a:rPr lang="en-US" dirty="0" smtClean="0"/>
              <a:t>, Julie </a:t>
            </a:r>
            <a:r>
              <a:rPr lang="en-US" dirty="0" err="1" smtClean="0"/>
              <a:t>Kientz</a:t>
            </a:r>
            <a:r>
              <a:rPr lang="en-US" dirty="0" smtClean="0"/>
              <a:t>, Saul Greenberg, Ehud </a:t>
            </a:r>
            <a:r>
              <a:rPr lang="en-US" dirty="0" err="1" smtClean="0"/>
              <a:t>Sharlin</a:t>
            </a:r>
            <a:r>
              <a:rPr lang="en-US" dirty="0" smtClean="0"/>
              <a:t>, Jake </a:t>
            </a:r>
            <a:r>
              <a:rPr lang="en-US" dirty="0" err="1" smtClean="0"/>
              <a:t>Wobbrock</a:t>
            </a:r>
            <a:r>
              <a:rPr lang="en-US" dirty="0" smtClean="0"/>
              <a:t>, Dave Hendry, Andy </a:t>
            </a:r>
            <a:r>
              <a:rPr lang="en-US" dirty="0" err="1" smtClean="0"/>
              <a:t>Ko</a:t>
            </a:r>
            <a:r>
              <a:rPr lang="en-US" dirty="0" smtClean="0"/>
              <a:t>, Jennifer Turns, &amp; Mark </a:t>
            </a:r>
            <a:r>
              <a:rPr lang="en-US" dirty="0" err="1" smtClean="0"/>
              <a:t>Zachry</a:t>
            </a:r>
            <a:endParaRPr lang="en-US" dirty="0"/>
          </a:p>
        </p:txBody>
      </p:sp>
    </p:spTree>
    <p:extLst>
      <p:ext uri="{BB962C8B-B14F-4D97-AF65-F5344CB8AC3E}">
        <p14:creationId xmlns:p14="http://schemas.microsoft.com/office/powerpoint/2010/main" val="3968123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274638"/>
            <a:ext cx="8229600" cy="922114"/>
          </a:xfrm>
        </p:spPr>
        <p:txBody>
          <a:bodyPr/>
          <a:lstStyle/>
          <a:p>
            <a:pPr algn="l">
              <a:defRPr/>
            </a:pPr>
            <a:r>
              <a:rPr lang="en-US" dirty="0" smtClean="0"/>
              <a:t>identify practical issues (</a:t>
            </a:r>
            <a:r>
              <a:rPr lang="en-US" dirty="0" smtClean="0">
                <a:solidFill>
                  <a:schemeClr val="bg2">
                    <a:lumMod val="75000"/>
                  </a:schemeClr>
                </a:solidFill>
              </a:rPr>
              <a:t>DEC</a:t>
            </a:r>
            <a:r>
              <a:rPr lang="en-US" dirty="0" smtClean="0"/>
              <a:t>I</a:t>
            </a:r>
            <a:r>
              <a:rPr lang="en-US" dirty="0" smtClean="0">
                <a:solidFill>
                  <a:schemeClr val="bg2">
                    <a:lumMod val="75000"/>
                  </a:schemeClr>
                </a:solidFill>
              </a:rPr>
              <a:t>DE</a:t>
            </a:r>
            <a:r>
              <a:rPr lang="en-US" dirty="0" smtClean="0"/>
              <a:t>)</a:t>
            </a:r>
            <a:endParaRPr lang="en-US" dirty="0"/>
          </a:p>
        </p:txBody>
      </p:sp>
      <p:sp>
        <p:nvSpPr>
          <p:cNvPr id="102403" name="Rectangle 3"/>
          <p:cNvSpPr>
            <a:spLocks noGrp="1" noChangeArrowheads="1"/>
          </p:cNvSpPr>
          <p:nvPr>
            <p:ph type="body" idx="1"/>
          </p:nvPr>
        </p:nvSpPr>
        <p:spPr>
          <a:xfrm>
            <a:off x="457200" y="1340768"/>
            <a:ext cx="8229600" cy="5112568"/>
          </a:xfrm>
        </p:spPr>
        <p:txBody>
          <a:bodyPr>
            <a:normAutofit/>
          </a:bodyPr>
          <a:lstStyle/>
          <a:p>
            <a:pPr marL="57150" indent="0">
              <a:buNone/>
              <a:defRPr/>
            </a:pPr>
            <a:r>
              <a:rPr lang="en-US" dirty="0" smtClean="0"/>
              <a:t>carefully select users to ensure representative of user population</a:t>
            </a:r>
          </a:p>
          <a:p>
            <a:pPr marL="514350" lvl="1" indent="0">
              <a:buNone/>
              <a:defRPr/>
            </a:pPr>
            <a:r>
              <a:rPr lang="en-US" dirty="0" smtClean="0"/>
              <a:t>user profiles, personas!</a:t>
            </a:r>
          </a:p>
          <a:p>
            <a:pPr marL="514350" lvl="1" indent="0">
              <a:buNone/>
              <a:defRPr/>
            </a:pPr>
            <a:endParaRPr lang="en-US" dirty="0" smtClean="0"/>
          </a:p>
          <a:p>
            <a:pPr marL="57150" indent="0">
              <a:spcBef>
                <a:spcPts val="1200"/>
              </a:spcBef>
              <a:buNone/>
            </a:pPr>
            <a:r>
              <a:rPr lang="en-US" altLang="ja-JP" dirty="0">
                <a:solidFill>
                  <a:srgbClr val="000033"/>
                </a:solidFill>
              </a:rPr>
              <a:t>stay on budget</a:t>
            </a:r>
          </a:p>
          <a:p>
            <a:pPr marL="57150" indent="0">
              <a:spcBef>
                <a:spcPts val="1200"/>
              </a:spcBef>
              <a:buNone/>
            </a:pPr>
            <a:r>
              <a:rPr lang="en-US" altLang="ja-JP" dirty="0">
                <a:solidFill>
                  <a:srgbClr val="000033"/>
                </a:solidFill>
              </a:rPr>
              <a:t>stay on schedule</a:t>
            </a:r>
          </a:p>
          <a:p>
            <a:pPr marL="57150" indent="0">
              <a:spcBef>
                <a:spcPts val="1200"/>
              </a:spcBef>
              <a:buNone/>
            </a:pPr>
            <a:r>
              <a:rPr lang="en-US" altLang="ja-JP" dirty="0">
                <a:solidFill>
                  <a:srgbClr val="000033"/>
                </a:solidFill>
              </a:rPr>
              <a:t>find </a:t>
            </a:r>
            <a:r>
              <a:rPr lang="en-US" altLang="ja-JP" dirty="0" smtClean="0">
                <a:solidFill>
                  <a:srgbClr val="000033"/>
                </a:solidFill>
              </a:rPr>
              <a:t>evaluators (who helps you?)</a:t>
            </a:r>
            <a:endParaRPr lang="en-US" altLang="ja-JP" dirty="0">
              <a:solidFill>
                <a:srgbClr val="000033"/>
              </a:solidFill>
            </a:endParaRPr>
          </a:p>
          <a:p>
            <a:pPr marL="57150" indent="0">
              <a:spcBef>
                <a:spcPts val="1200"/>
              </a:spcBef>
              <a:buNone/>
            </a:pPr>
            <a:r>
              <a:rPr lang="en-US" altLang="ja-JP" dirty="0">
                <a:solidFill>
                  <a:srgbClr val="000033"/>
                </a:solidFill>
              </a:rPr>
              <a:t>select </a:t>
            </a:r>
            <a:r>
              <a:rPr lang="en-US" altLang="ja-JP" dirty="0"/>
              <a:t>equipment</a:t>
            </a:r>
          </a:p>
          <a:p>
            <a:pPr marL="0" indent="0">
              <a:buNone/>
            </a:pPr>
            <a:endParaRPr lang="en-US" altLang="ja-JP" dirty="0"/>
          </a:p>
          <a:p>
            <a:pPr marL="514350" lvl="1" indent="0">
              <a:buNone/>
              <a:defRPr/>
            </a:pPr>
            <a:endParaRPr lang="en-US" dirty="0" smtClean="0"/>
          </a:p>
        </p:txBody>
      </p:sp>
      <p:sp>
        <p:nvSpPr>
          <p:cNvPr id="5" name="Slide Number Placeholder 4"/>
          <p:cNvSpPr>
            <a:spLocks noGrp="1"/>
          </p:cNvSpPr>
          <p:nvPr>
            <p:ph type="sldNum" sz="quarter" idx="12"/>
          </p:nvPr>
        </p:nvSpPr>
        <p:spPr/>
        <p:txBody>
          <a:bodyPr/>
          <a:lstStyle/>
          <a:p>
            <a:pPr>
              <a:defRPr/>
            </a:pPr>
            <a:fld id="{8DF4E39C-3430-492E-A718-50FDF7814D0C}" type="slidenum">
              <a:rPr lang="en-CA" smtClean="0"/>
              <a:pPr>
                <a:defRPr/>
              </a:pPr>
              <a:t>20</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146080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363272" cy="1143000"/>
          </a:xfrm>
        </p:spPr>
        <p:txBody>
          <a:bodyPr/>
          <a:lstStyle/>
          <a:p>
            <a:pPr algn="l"/>
            <a:r>
              <a:rPr lang="en-US" dirty="0" smtClean="0"/>
              <a:t>how many </a:t>
            </a:r>
            <a:r>
              <a:rPr lang="en-US" dirty="0" smtClean="0"/>
              <a:t>users?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21</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 y="1884014"/>
            <a:ext cx="8123823" cy="2265066"/>
          </a:xfrm>
          <a:prstGeom prst="rect">
            <a:avLst/>
          </a:prstGeom>
        </p:spPr>
      </p:pic>
      <p:sp>
        <p:nvSpPr>
          <p:cNvPr id="6" name="TextBox 5"/>
          <p:cNvSpPr txBox="1"/>
          <p:nvPr/>
        </p:nvSpPr>
        <p:spPr>
          <a:xfrm>
            <a:off x="457199" y="4615456"/>
            <a:ext cx="8229601" cy="1200329"/>
          </a:xfrm>
          <a:prstGeom prst="rect">
            <a:avLst/>
          </a:prstGeom>
          <a:noFill/>
        </p:spPr>
        <p:txBody>
          <a:bodyPr wrap="square" rtlCol="0">
            <a:spAutoFit/>
          </a:bodyPr>
          <a:lstStyle/>
          <a:p>
            <a:r>
              <a:rPr lang="en-US" sz="2400" u="sng" dirty="0"/>
              <a:t>Main argument</a:t>
            </a:r>
            <a:r>
              <a:rPr lang="en-US" sz="2400" dirty="0"/>
              <a:t>: If you have 15 people, it’s better to test three designs with 5 users each, rather than one design with 15 people. </a:t>
            </a:r>
            <a:r>
              <a:rPr lang="en-US" sz="2400" dirty="0">
                <a:sym typeface="Wingdings"/>
              </a:rPr>
              <a:t> Pragmatics, bang for buck</a:t>
            </a:r>
            <a:endParaRPr lang="en-US" sz="2400" dirty="0"/>
          </a:p>
        </p:txBody>
      </p:sp>
    </p:spTree>
    <p:extLst>
      <p:ext uri="{BB962C8B-B14F-4D97-AF65-F5344CB8AC3E}">
        <p14:creationId xmlns:p14="http://schemas.microsoft.com/office/powerpoint/2010/main" val="383315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testing environments…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22</a:t>
            </a:fld>
            <a:endParaRPr lang="en-US"/>
          </a:p>
        </p:txBody>
      </p:sp>
      <p:pic>
        <p:nvPicPr>
          <p:cNvPr id="8" name="Picture 7"/>
          <p:cNvPicPr>
            <a:picLocks noChangeAspect="1"/>
          </p:cNvPicPr>
          <p:nvPr/>
        </p:nvPicPr>
        <p:blipFill>
          <a:blip r:embed="rId3"/>
          <a:stretch>
            <a:fillRect/>
          </a:stretch>
        </p:blipFill>
        <p:spPr>
          <a:xfrm>
            <a:off x="457200" y="1548327"/>
            <a:ext cx="8141532" cy="5441641"/>
          </a:xfrm>
          <a:prstGeom prst="rect">
            <a:avLst/>
          </a:prstGeom>
        </p:spPr>
      </p:pic>
    </p:spTree>
    <p:extLst>
      <p:ext uri="{BB962C8B-B14F-4D97-AF65-F5344CB8AC3E}">
        <p14:creationId xmlns:p14="http://schemas.microsoft.com/office/powerpoint/2010/main" val="4071073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testing environments…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23</a:t>
            </a:fld>
            <a:endParaRPr lang="en-US"/>
          </a:p>
        </p:txBody>
      </p:sp>
      <p:pic>
        <p:nvPicPr>
          <p:cNvPr id="5" name="Picture 4"/>
          <p:cNvPicPr>
            <a:picLocks noChangeAspect="1"/>
          </p:cNvPicPr>
          <p:nvPr/>
        </p:nvPicPr>
        <p:blipFill>
          <a:blip r:embed="rId3"/>
          <a:stretch>
            <a:fillRect/>
          </a:stretch>
        </p:blipFill>
        <p:spPr>
          <a:xfrm>
            <a:off x="283235" y="1379863"/>
            <a:ext cx="8176324" cy="5478137"/>
          </a:xfrm>
          <a:prstGeom prst="rect">
            <a:avLst/>
          </a:prstGeom>
        </p:spPr>
      </p:pic>
      <p:pic>
        <p:nvPicPr>
          <p:cNvPr id="2050"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14151"/>
          <a:stretch/>
        </p:blipFill>
        <p:spPr bwMode="auto">
          <a:xfrm>
            <a:off x="3923928" y="1628801"/>
            <a:ext cx="4905325"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60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testing environments…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24</a:t>
            </a:fld>
            <a:endParaRPr lang="en-US"/>
          </a:p>
        </p:txBody>
      </p:sp>
      <p:pic>
        <p:nvPicPr>
          <p:cNvPr id="6" name="Picture 5"/>
          <p:cNvPicPr>
            <a:picLocks noChangeAspect="1"/>
          </p:cNvPicPr>
          <p:nvPr/>
        </p:nvPicPr>
        <p:blipFill>
          <a:blip r:embed="rId3"/>
          <a:stretch>
            <a:fillRect/>
          </a:stretch>
        </p:blipFill>
        <p:spPr>
          <a:xfrm>
            <a:off x="457200" y="1188823"/>
            <a:ext cx="8326368" cy="5532652"/>
          </a:xfrm>
          <a:prstGeom prst="rect">
            <a:avLst/>
          </a:prstGeom>
        </p:spPr>
      </p:pic>
    </p:spTree>
    <p:extLst>
      <p:ext uri="{BB962C8B-B14F-4D97-AF65-F5344CB8AC3E}">
        <p14:creationId xmlns:p14="http://schemas.microsoft.com/office/powerpoint/2010/main" val="2053794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testing environments…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25</a:t>
            </a:fld>
            <a:endParaRPr lang="en-US"/>
          </a:p>
        </p:txBody>
      </p:sp>
      <p:pic>
        <p:nvPicPr>
          <p:cNvPr id="7" name="Picture 6"/>
          <p:cNvPicPr>
            <a:picLocks noChangeAspect="1"/>
          </p:cNvPicPr>
          <p:nvPr/>
        </p:nvPicPr>
        <p:blipFill>
          <a:blip r:embed="rId3"/>
          <a:stretch>
            <a:fillRect/>
          </a:stretch>
        </p:blipFill>
        <p:spPr>
          <a:xfrm>
            <a:off x="631164" y="1208351"/>
            <a:ext cx="7666934" cy="5750201"/>
          </a:xfrm>
          <a:prstGeom prst="rect">
            <a:avLst/>
          </a:prstGeom>
        </p:spPr>
      </p:pic>
    </p:spTree>
    <p:extLst>
      <p:ext uri="{BB962C8B-B14F-4D97-AF65-F5344CB8AC3E}">
        <p14:creationId xmlns:p14="http://schemas.microsoft.com/office/powerpoint/2010/main" val="3913572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229600" cy="706090"/>
          </a:xfrm>
        </p:spPr>
        <p:txBody>
          <a:bodyPr>
            <a:normAutofit fontScale="90000"/>
          </a:bodyPr>
          <a:lstStyle/>
          <a:p>
            <a:pPr algn="l"/>
            <a:r>
              <a:rPr kumimoji="1" lang="en-US" altLang="ja-JP" dirty="0" smtClean="0"/>
              <a:t>in the wild?</a:t>
            </a:r>
            <a:endParaRPr kumimoji="1" lang="ja-JP" altLang="en-US" dirty="0"/>
          </a:p>
        </p:txBody>
      </p:sp>
      <p:sp>
        <p:nvSpPr>
          <p:cNvPr id="3" name="Content Placeholder 2"/>
          <p:cNvSpPr>
            <a:spLocks noGrp="1"/>
          </p:cNvSpPr>
          <p:nvPr>
            <p:ph idx="1"/>
          </p:nvPr>
        </p:nvSpPr>
        <p:spPr/>
        <p:txBody>
          <a:bodyPr/>
          <a:lstStyle/>
          <a:p>
            <a:endParaRPr kumimoji="1" lang="ja-JP" altLang="en-US"/>
          </a:p>
        </p:txBody>
      </p:sp>
      <p:pic>
        <p:nvPicPr>
          <p:cNvPr id="3074" name="Picture 2" descr="http://bangui-hotels.com/wp-content/uploads/safar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76" y="791111"/>
            <a:ext cx="7893940" cy="592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323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testing environments…</a:t>
            </a:r>
            <a:endParaRPr lang="en-US" dirty="0"/>
          </a:p>
        </p:txBody>
      </p:sp>
      <p:sp>
        <p:nvSpPr>
          <p:cNvPr id="3" name="Content Placeholder 2"/>
          <p:cNvSpPr>
            <a:spLocks noGrp="1"/>
          </p:cNvSpPr>
          <p:nvPr>
            <p:ph idx="1"/>
          </p:nvPr>
        </p:nvSpPr>
        <p:spPr>
          <a:xfrm>
            <a:off x="457200" y="1600200"/>
            <a:ext cx="8579296" cy="4525963"/>
          </a:xfrm>
        </p:spPr>
        <p:txBody>
          <a:bodyPr/>
          <a:lstStyle/>
          <a:p>
            <a:pPr marL="0" indent="0">
              <a:buNone/>
            </a:pPr>
            <a:r>
              <a:rPr lang="en-US" dirty="0" smtClean="0"/>
              <a:t>best environment depends on pragmatic considerations, as well as what you’re looking for</a:t>
            </a:r>
          </a:p>
          <a:p>
            <a:pPr marL="457200" lvl="1" indent="0">
              <a:buNone/>
            </a:pPr>
            <a:r>
              <a:rPr lang="en-US" dirty="0" smtClean="0"/>
              <a:t>Do you want your whole team to be able to view?</a:t>
            </a:r>
          </a:p>
          <a:p>
            <a:pPr marL="457200" lvl="1" indent="0">
              <a:buNone/>
            </a:pPr>
            <a:r>
              <a:rPr lang="en-US" dirty="0" smtClean="0"/>
              <a:t>Do you want to be able to </a:t>
            </a:r>
            <a:r>
              <a:rPr lang="en-US" u="sng" dirty="0" smtClean="0"/>
              <a:t>review</a:t>
            </a:r>
            <a:r>
              <a:rPr lang="en-US" dirty="0" smtClean="0"/>
              <a:t> a test?</a:t>
            </a:r>
          </a:p>
          <a:p>
            <a:pPr marL="457200" lvl="1" indent="0">
              <a:buNone/>
            </a:pPr>
            <a:r>
              <a:rPr lang="en-US" dirty="0" smtClean="0"/>
              <a:t>Are interruptions important?</a:t>
            </a:r>
          </a:p>
          <a:p>
            <a:pPr marL="457200" lvl="1" indent="0">
              <a:buNone/>
            </a:pPr>
            <a:r>
              <a:rPr lang="en-US" dirty="0" smtClean="0"/>
              <a:t>Repeat use systems, or one-time use systems</a:t>
            </a:r>
            <a:r>
              <a:rPr lang="en-US" dirty="0" smtClean="0"/>
              <a:t>?</a:t>
            </a:r>
          </a:p>
          <a:p>
            <a:pPr marL="457200" lvl="1" indent="0">
              <a:buNone/>
            </a:pPr>
            <a:r>
              <a:rPr lang="en-US" dirty="0" smtClean="0"/>
              <a:t>What are you resources?</a:t>
            </a:r>
            <a:endParaRPr lang="en-US" dirty="0" smtClean="0"/>
          </a:p>
        </p:txBody>
      </p:sp>
      <p:sp>
        <p:nvSpPr>
          <p:cNvPr id="4" name="Slide Number Placeholder 3"/>
          <p:cNvSpPr>
            <a:spLocks noGrp="1"/>
          </p:cNvSpPr>
          <p:nvPr>
            <p:ph type="sldNum" sz="quarter" idx="12"/>
          </p:nvPr>
        </p:nvSpPr>
        <p:spPr/>
        <p:txBody>
          <a:bodyPr/>
          <a:lstStyle/>
          <a:p>
            <a:fld id="{F5887A73-35C7-7A4B-A6C6-784A660F531C}" type="slidenum">
              <a:rPr lang="en-US" smtClean="0"/>
              <a:pPr/>
              <a:t>27</a:t>
            </a:fld>
            <a:endParaRPr lang="en-US"/>
          </a:p>
        </p:txBody>
      </p:sp>
    </p:spTree>
    <p:extLst>
      <p:ext uri="{BB962C8B-B14F-4D97-AF65-F5344CB8AC3E}">
        <p14:creationId xmlns:p14="http://schemas.microsoft.com/office/powerpoint/2010/main" val="272609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528" y="116632"/>
            <a:ext cx="8712968" cy="936104"/>
          </a:xfrm>
        </p:spPr>
        <p:txBody>
          <a:bodyPr>
            <a:normAutofit/>
          </a:bodyPr>
          <a:lstStyle/>
          <a:p>
            <a:pPr algn="l"/>
            <a:r>
              <a:rPr lang="en-US" dirty="0" smtClean="0"/>
              <a:t>pilot studies –trial runs of main study</a:t>
            </a:r>
            <a:endParaRPr lang="en-US" dirty="0" smtClean="0"/>
          </a:p>
        </p:txBody>
      </p:sp>
      <p:sp>
        <p:nvSpPr>
          <p:cNvPr id="110595" name="Rectangle 3"/>
          <p:cNvSpPr>
            <a:spLocks noGrp="1" noChangeArrowheads="1"/>
          </p:cNvSpPr>
          <p:nvPr>
            <p:ph type="body" idx="1"/>
          </p:nvPr>
        </p:nvSpPr>
        <p:spPr>
          <a:xfrm>
            <a:off x="395536" y="1124744"/>
            <a:ext cx="8291264" cy="5596731"/>
          </a:xfrm>
        </p:spPr>
        <p:txBody>
          <a:bodyPr>
            <a:normAutofit lnSpcReduction="10000"/>
          </a:bodyPr>
          <a:lstStyle/>
          <a:p>
            <a:pPr marL="0" indent="0">
              <a:spcBef>
                <a:spcPts val="1200"/>
              </a:spcBef>
              <a:buNone/>
              <a:defRPr/>
            </a:pPr>
            <a:r>
              <a:rPr lang="en-US" dirty="0" smtClean="0"/>
              <a:t>make </a:t>
            </a:r>
            <a:r>
              <a:rPr lang="en-US" dirty="0" smtClean="0"/>
              <a:t>sure your plan is </a:t>
            </a:r>
            <a:r>
              <a:rPr lang="en-US" dirty="0" smtClean="0"/>
              <a:t>viable</a:t>
            </a:r>
          </a:p>
          <a:p>
            <a:pPr marL="0" indent="0">
              <a:spcBef>
                <a:spcPts val="1200"/>
              </a:spcBef>
              <a:buNone/>
              <a:defRPr/>
            </a:pPr>
            <a:r>
              <a:rPr lang="en-US" dirty="0" smtClean="0"/>
              <a:t>all the corners are checked (your script, questionnaires, experiments, etc., all work)</a:t>
            </a:r>
            <a:endParaRPr lang="en-US" dirty="0" smtClean="0"/>
          </a:p>
          <a:p>
            <a:pPr marL="457200" lvl="1" indent="0">
              <a:spcBef>
                <a:spcPts val="1200"/>
              </a:spcBef>
              <a:buNone/>
              <a:defRPr/>
            </a:pPr>
            <a:r>
              <a:rPr lang="en-US" dirty="0" smtClean="0"/>
              <a:t>that </a:t>
            </a:r>
            <a:r>
              <a:rPr lang="en-US" dirty="0" smtClean="0"/>
              <a:t>interview scripts, questionnaires, experiments, etc. work </a:t>
            </a:r>
            <a:r>
              <a:rPr lang="en-US" dirty="0" smtClean="0"/>
              <a:t>appropriately</a:t>
            </a:r>
          </a:p>
          <a:p>
            <a:pPr marL="457200" lvl="1" indent="0">
              <a:spcBef>
                <a:spcPts val="1200"/>
              </a:spcBef>
              <a:buNone/>
              <a:defRPr/>
            </a:pPr>
            <a:endParaRPr lang="en-US" dirty="0" smtClean="0"/>
          </a:p>
          <a:p>
            <a:pPr marL="0" indent="0">
              <a:spcBef>
                <a:spcPts val="1200"/>
              </a:spcBef>
              <a:buNone/>
              <a:defRPr/>
            </a:pPr>
            <a:r>
              <a:rPr lang="en-US" dirty="0" smtClean="0"/>
              <a:t>it </a:t>
            </a:r>
            <a:r>
              <a:rPr lang="en-US" dirty="0" smtClean="0"/>
              <a:t>is worth doing several to iron out problems before doing the main </a:t>
            </a:r>
            <a:r>
              <a:rPr lang="en-US" dirty="0" smtClean="0"/>
              <a:t>study</a:t>
            </a:r>
          </a:p>
          <a:p>
            <a:pPr marL="0" indent="0">
              <a:spcBef>
                <a:spcPts val="1200"/>
              </a:spcBef>
              <a:buNone/>
              <a:defRPr/>
            </a:pPr>
            <a:endParaRPr lang="en-US" dirty="0" smtClean="0"/>
          </a:p>
          <a:p>
            <a:pPr marL="0" indent="0">
              <a:spcBef>
                <a:spcPts val="1200"/>
              </a:spcBef>
              <a:buNone/>
              <a:defRPr/>
            </a:pPr>
            <a:r>
              <a:rPr lang="en-US" dirty="0" smtClean="0"/>
              <a:t>ask </a:t>
            </a:r>
            <a:r>
              <a:rPr lang="en-US" dirty="0" smtClean="0"/>
              <a:t>colleagues if you can’t spare real users</a:t>
            </a:r>
            <a:endParaRPr lang="en-US" dirty="0"/>
          </a:p>
        </p:txBody>
      </p:sp>
      <p:sp>
        <p:nvSpPr>
          <p:cNvPr id="5" name="Slide Number Placeholder 4"/>
          <p:cNvSpPr>
            <a:spLocks noGrp="1"/>
          </p:cNvSpPr>
          <p:nvPr>
            <p:ph type="sldNum" sz="quarter" idx="12"/>
          </p:nvPr>
        </p:nvSpPr>
        <p:spPr/>
        <p:txBody>
          <a:bodyPr/>
          <a:lstStyle/>
          <a:p>
            <a:pPr>
              <a:defRPr/>
            </a:pPr>
            <a:fld id="{BA792BED-962E-4021-8227-4534D17F9A18}" type="slidenum">
              <a:rPr lang="en-CA" smtClean="0"/>
              <a:pPr>
                <a:defRPr/>
              </a:pPr>
              <a:t>28</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67789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pPr algn="l">
              <a:defRPr/>
            </a:pPr>
            <a:r>
              <a:rPr lang="en-US" dirty="0" smtClean="0"/>
              <a:t>decide </a:t>
            </a:r>
            <a:r>
              <a:rPr lang="en-US" dirty="0" smtClean="0"/>
              <a:t>on ethical issues (</a:t>
            </a:r>
            <a:r>
              <a:rPr lang="en-US" dirty="0" smtClean="0">
                <a:solidFill>
                  <a:schemeClr val="bg2">
                    <a:lumMod val="75000"/>
                  </a:schemeClr>
                </a:solidFill>
              </a:rPr>
              <a:t>DECI</a:t>
            </a:r>
            <a:r>
              <a:rPr lang="en-US" dirty="0" smtClean="0"/>
              <a:t>D</a:t>
            </a:r>
            <a:r>
              <a:rPr lang="en-US" dirty="0" smtClean="0">
                <a:solidFill>
                  <a:schemeClr val="bg2">
                    <a:lumMod val="75000"/>
                  </a:schemeClr>
                </a:solidFill>
              </a:rPr>
              <a:t>E</a:t>
            </a:r>
            <a:r>
              <a:rPr lang="en-US" dirty="0" smtClean="0"/>
              <a:t>)</a:t>
            </a:r>
            <a:endParaRPr lang="en-US" dirty="0"/>
          </a:p>
        </p:txBody>
      </p:sp>
      <p:sp>
        <p:nvSpPr>
          <p:cNvPr id="26627" name="Rectangle 3"/>
          <p:cNvSpPr>
            <a:spLocks noGrp="1" noChangeArrowheads="1"/>
          </p:cNvSpPr>
          <p:nvPr>
            <p:ph type="body" idx="1"/>
          </p:nvPr>
        </p:nvSpPr>
        <p:spPr/>
        <p:txBody>
          <a:bodyPr>
            <a:normAutofit lnSpcReduction="10000"/>
          </a:bodyPr>
          <a:lstStyle/>
          <a:p>
            <a:pPr marL="0" indent="0">
              <a:buNone/>
            </a:pPr>
            <a:r>
              <a:rPr lang="en-US" dirty="0" smtClean="0"/>
              <a:t>participants </a:t>
            </a:r>
            <a:r>
              <a:rPr lang="en-US" dirty="0" smtClean="0"/>
              <a:t>have a right to:</a:t>
            </a:r>
          </a:p>
          <a:p>
            <a:pPr marL="457200" lvl="1" indent="0">
              <a:spcBef>
                <a:spcPts val="1200"/>
              </a:spcBef>
              <a:buNone/>
            </a:pPr>
            <a:r>
              <a:rPr lang="en-US" dirty="0" smtClean="0"/>
              <a:t>know the goals of the </a:t>
            </a:r>
            <a:r>
              <a:rPr lang="en-US" dirty="0" smtClean="0"/>
              <a:t>study</a:t>
            </a:r>
          </a:p>
          <a:p>
            <a:pPr marL="457200" lvl="1" indent="0">
              <a:spcBef>
                <a:spcPts val="1200"/>
              </a:spcBef>
              <a:buNone/>
            </a:pPr>
            <a:r>
              <a:rPr lang="en-US" dirty="0" smtClean="0"/>
              <a:t>know what will happen during the study</a:t>
            </a:r>
            <a:endParaRPr lang="en-US" dirty="0" smtClean="0"/>
          </a:p>
          <a:p>
            <a:pPr marL="457200" lvl="1" indent="0">
              <a:spcBef>
                <a:spcPts val="1200"/>
              </a:spcBef>
              <a:buNone/>
            </a:pPr>
            <a:r>
              <a:rPr lang="en-US" dirty="0" smtClean="0"/>
              <a:t>know what will happen to the findings</a:t>
            </a:r>
          </a:p>
          <a:p>
            <a:pPr marL="457200" lvl="1" indent="0">
              <a:spcBef>
                <a:spcPts val="1200"/>
              </a:spcBef>
              <a:buNone/>
            </a:pPr>
            <a:r>
              <a:rPr lang="en-US" dirty="0" smtClean="0"/>
              <a:t>have their personal information keep private</a:t>
            </a:r>
          </a:p>
          <a:p>
            <a:pPr marL="457200" lvl="1" indent="0">
              <a:spcBef>
                <a:spcPts val="1200"/>
              </a:spcBef>
              <a:buNone/>
            </a:pPr>
            <a:r>
              <a:rPr lang="en-US" dirty="0" smtClean="0"/>
              <a:t>not be quoted without their agreement </a:t>
            </a:r>
          </a:p>
          <a:p>
            <a:pPr marL="457200" lvl="1" indent="0">
              <a:spcBef>
                <a:spcPts val="1200"/>
              </a:spcBef>
              <a:buNone/>
            </a:pPr>
            <a:r>
              <a:rPr lang="en-US" dirty="0" smtClean="0"/>
              <a:t>leave when they wish </a:t>
            </a:r>
          </a:p>
          <a:p>
            <a:pPr marL="457200" lvl="1" indent="0">
              <a:spcBef>
                <a:spcPts val="1200"/>
              </a:spcBef>
              <a:buNone/>
            </a:pPr>
            <a:r>
              <a:rPr lang="en-US" dirty="0" smtClean="0"/>
              <a:t>be treated </a:t>
            </a:r>
            <a:r>
              <a:rPr lang="en-US" dirty="0" smtClean="0"/>
              <a:t>politely</a:t>
            </a:r>
            <a:endParaRPr lang="en-US" dirty="0" smtClean="0"/>
          </a:p>
        </p:txBody>
      </p:sp>
      <p:sp>
        <p:nvSpPr>
          <p:cNvPr id="5" name="Slide Number Placeholder 4"/>
          <p:cNvSpPr>
            <a:spLocks noGrp="1"/>
          </p:cNvSpPr>
          <p:nvPr>
            <p:ph type="sldNum" sz="quarter" idx="12"/>
          </p:nvPr>
        </p:nvSpPr>
        <p:spPr/>
        <p:txBody>
          <a:bodyPr/>
          <a:lstStyle/>
          <a:p>
            <a:pPr>
              <a:defRPr/>
            </a:pPr>
            <a:fld id="{7CD2DE36-F964-4203-B54B-751A704CB256}" type="slidenum">
              <a:rPr lang="en-CA" smtClean="0"/>
              <a:pPr>
                <a:defRPr/>
              </a:pPr>
              <a:t>29</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365976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lgn="l"/>
            <a:r>
              <a:rPr lang="en-CA" dirty="0" smtClean="0"/>
              <a:t>evaluation approaches</a:t>
            </a:r>
          </a:p>
        </p:txBody>
      </p:sp>
      <p:sp>
        <p:nvSpPr>
          <p:cNvPr id="13315" name="Content Placeholder 2"/>
          <p:cNvSpPr>
            <a:spLocks noGrp="1"/>
          </p:cNvSpPr>
          <p:nvPr>
            <p:ph idx="1"/>
          </p:nvPr>
        </p:nvSpPr>
        <p:spPr/>
        <p:txBody>
          <a:bodyPr/>
          <a:lstStyle/>
          <a:p>
            <a:pPr marL="514350" indent="-514350">
              <a:spcBef>
                <a:spcPts val="1800"/>
              </a:spcBef>
              <a:buFont typeface="Calibri" pitchFamily="34" charset="0"/>
              <a:buAutoNum type="arabicPeriod"/>
            </a:pPr>
            <a:r>
              <a:rPr lang="en-CA" dirty="0" smtClean="0"/>
              <a:t>analytical</a:t>
            </a:r>
          </a:p>
          <a:p>
            <a:pPr marL="514350" indent="-514350">
              <a:spcBef>
                <a:spcPts val="1800"/>
              </a:spcBef>
              <a:buFont typeface="Calibri" pitchFamily="34" charset="0"/>
              <a:buAutoNum type="arabicPeriod"/>
            </a:pPr>
            <a:r>
              <a:rPr lang="en-CA" dirty="0" smtClean="0"/>
              <a:t>usability testing, experiments</a:t>
            </a:r>
          </a:p>
          <a:p>
            <a:pPr marL="514350" indent="-514350">
              <a:spcBef>
                <a:spcPts val="1800"/>
              </a:spcBef>
              <a:buFont typeface="Calibri" pitchFamily="34" charset="0"/>
              <a:buAutoNum type="arabicPeriod"/>
            </a:pPr>
            <a:r>
              <a:rPr lang="en-CA" dirty="0" smtClean="0"/>
              <a:t>field studies</a:t>
            </a:r>
          </a:p>
        </p:txBody>
      </p:sp>
      <p:sp>
        <p:nvSpPr>
          <p:cNvPr id="5" name="Footer Placeholder 4"/>
          <p:cNvSpPr>
            <a:spLocks noGrp="1"/>
          </p:cNvSpPr>
          <p:nvPr>
            <p:ph type="ftr" sz="quarter" idx="11"/>
          </p:nvPr>
        </p:nvSpPr>
        <p:spPr/>
        <p:txBody>
          <a:bodyPr/>
          <a:lstStyle/>
          <a:p>
            <a:pPr>
              <a:defRPr/>
            </a:pPr>
            <a:r>
              <a:rPr lang="en-CA" smtClean="0"/>
              <a:t>COMP 3020</a:t>
            </a:r>
            <a:endParaRPr lang="en-CA"/>
          </a:p>
        </p:txBody>
      </p:sp>
      <p:sp>
        <p:nvSpPr>
          <p:cNvPr id="6" name="Slide Number Placeholder 5"/>
          <p:cNvSpPr>
            <a:spLocks noGrp="1"/>
          </p:cNvSpPr>
          <p:nvPr>
            <p:ph type="sldNum" sz="quarter" idx="12"/>
          </p:nvPr>
        </p:nvSpPr>
        <p:spPr/>
        <p:txBody>
          <a:bodyPr/>
          <a:lstStyle/>
          <a:p>
            <a:pPr>
              <a:defRPr/>
            </a:pPr>
            <a:fld id="{7AA6686D-0533-4E90-8E28-984CCE90D885}" type="slidenum">
              <a:rPr lang="en-CA" smtClean="0"/>
              <a:pPr>
                <a:defRPr/>
              </a:pPr>
              <a:t>3</a:t>
            </a:fld>
            <a:endParaRPr lang="en-CA" dirty="0"/>
          </a:p>
        </p:txBody>
      </p:sp>
    </p:spTree>
    <p:extLst>
      <p:ext uri="{BB962C8B-B14F-4D97-AF65-F5344CB8AC3E}">
        <p14:creationId xmlns:p14="http://schemas.microsoft.com/office/powerpoint/2010/main" val="1714627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3528" y="116632"/>
            <a:ext cx="8229600" cy="634082"/>
          </a:xfrm>
        </p:spPr>
        <p:txBody>
          <a:bodyPr>
            <a:normAutofit fontScale="90000"/>
          </a:bodyPr>
          <a:lstStyle/>
          <a:p>
            <a:pPr algn="l"/>
            <a:r>
              <a:rPr lang="en-US" dirty="0" smtClean="0"/>
              <a:t>ethical </a:t>
            </a:r>
            <a:r>
              <a:rPr lang="en-US" dirty="0" smtClean="0"/>
              <a:t>issues</a:t>
            </a:r>
          </a:p>
        </p:txBody>
      </p:sp>
      <p:sp>
        <p:nvSpPr>
          <p:cNvPr id="105475" name="Rectangle 3"/>
          <p:cNvSpPr>
            <a:spLocks noGrp="1" noChangeArrowheads="1"/>
          </p:cNvSpPr>
          <p:nvPr>
            <p:ph type="body" idx="1"/>
          </p:nvPr>
        </p:nvSpPr>
        <p:spPr>
          <a:xfrm>
            <a:off x="323528" y="750714"/>
            <a:ext cx="8363272" cy="5970761"/>
          </a:xfrm>
        </p:spPr>
        <p:txBody>
          <a:bodyPr>
            <a:normAutofit fontScale="70000" lnSpcReduction="20000"/>
          </a:bodyPr>
          <a:lstStyle/>
          <a:p>
            <a:pPr marL="0" indent="0">
              <a:buNone/>
              <a:defRPr/>
            </a:pPr>
            <a:r>
              <a:rPr lang="en-US" dirty="0" smtClean="0"/>
              <a:t>Develop an informed consent form</a:t>
            </a:r>
          </a:p>
          <a:p>
            <a:pPr marL="457200" lvl="1" indent="0">
              <a:buNone/>
              <a:defRPr/>
            </a:pPr>
            <a:r>
              <a:rPr lang="en-US" dirty="0" smtClean="0"/>
              <a:t>Should be the first thing the user agrees upon before any user testing </a:t>
            </a:r>
            <a:r>
              <a:rPr lang="en-US" dirty="0" smtClean="0"/>
              <a:t>begins</a:t>
            </a:r>
          </a:p>
          <a:p>
            <a:pPr marL="457200" lvl="1" indent="0">
              <a:buNone/>
              <a:defRPr/>
            </a:pPr>
            <a:endParaRPr lang="en-US" dirty="0" smtClean="0"/>
          </a:p>
          <a:p>
            <a:pPr marL="0" indent="0">
              <a:spcBef>
                <a:spcPts val="1200"/>
              </a:spcBef>
              <a:buNone/>
              <a:defRPr/>
            </a:pPr>
            <a:r>
              <a:rPr lang="en-US" dirty="0" smtClean="0"/>
              <a:t>Sample:</a:t>
            </a:r>
          </a:p>
          <a:p>
            <a:pPr marL="0" indent="0">
              <a:spcBef>
                <a:spcPts val="600"/>
              </a:spcBef>
              <a:buNone/>
              <a:defRPr/>
            </a:pPr>
            <a:r>
              <a:rPr lang="en-US" dirty="0" smtClean="0"/>
              <a:t>	The purpose of this evaluation is to study and measure users’ performance with a new prototype of a system under development. The process will involve performing a set of specific tasks, which will then be followed by a questionnaire containing a set of open-ended and close-ended questions. The information gathered will be used simply for improving the quality of our system. The data along with your name and identity will be kept confidential. You are free to ask questions or to withdraw from this study at any time without penalty. </a:t>
            </a:r>
          </a:p>
          <a:p>
            <a:pPr marL="0" indent="0">
              <a:buNone/>
              <a:defRPr/>
            </a:pPr>
            <a:r>
              <a:rPr lang="en-US" dirty="0" smtClean="0"/>
              <a:t>	I fully understand the needs of your research and I am willing to participate in your evaluation. </a:t>
            </a:r>
          </a:p>
          <a:p>
            <a:pPr marL="0" indent="0">
              <a:buNone/>
              <a:defRPr/>
            </a:pPr>
            <a:endParaRPr lang="en-US" dirty="0" smtClean="0"/>
          </a:p>
          <a:p>
            <a:pPr marL="0" indent="0">
              <a:buNone/>
              <a:defRPr/>
            </a:pPr>
            <a:r>
              <a:rPr lang="en-US" dirty="0" smtClean="0"/>
              <a:t>	_______________			______</a:t>
            </a:r>
          </a:p>
          <a:p>
            <a:pPr marL="0" indent="0">
              <a:buNone/>
              <a:defRPr/>
            </a:pPr>
            <a:r>
              <a:rPr lang="en-US" dirty="0" smtClean="0"/>
              <a:t>	Signature				Date</a:t>
            </a:r>
            <a:endParaRPr lang="en-US" dirty="0"/>
          </a:p>
        </p:txBody>
      </p:sp>
      <p:sp>
        <p:nvSpPr>
          <p:cNvPr id="5" name="Slide Number Placeholder 4"/>
          <p:cNvSpPr>
            <a:spLocks noGrp="1"/>
          </p:cNvSpPr>
          <p:nvPr>
            <p:ph type="sldNum" sz="quarter" idx="12"/>
          </p:nvPr>
        </p:nvSpPr>
        <p:spPr/>
        <p:txBody>
          <a:bodyPr/>
          <a:lstStyle/>
          <a:p>
            <a:pPr>
              <a:defRPr/>
            </a:pPr>
            <a:fld id="{D0C6C7C7-EC0C-44D8-9C9D-C433FE7825CF}" type="slidenum">
              <a:rPr lang="en-CA" smtClean="0"/>
              <a:pPr>
                <a:defRPr/>
              </a:pPr>
              <a:t>30</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23456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4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4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4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47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4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5536" y="116633"/>
            <a:ext cx="8229600" cy="792088"/>
          </a:xfrm>
        </p:spPr>
        <p:txBody>
          <a:bodyPr>
            <a:normAutofit/>
          </a:bodyPr>
          <a:lstStyle/>
          <a:p>
            <a:pPr algn="l">
              <a:defRPr/>
            </a:pPr>
            <a:r>
              <a:rPr lang="en-US" dirty="0" smtClean="0"/>
              <a:t>ethics </a:t>
            </a:r>
            <a:r>
              <a:rPr lang="en-US" dirty="0" smtClean="0"/>
              <a:t>in testing: </a:t>
            </a:r>
            <a:r>
              <a:rPr lang="en-US" dirty="0" smtClean="0"/>
              <a:t>before </a:t>
            </a:r>
            <a:r>
              <a:rPr lang="en-US" dirty="0" smtClean="0"/>
              <a:t>the test</a:t>
            </a:r>
          </a:p>
        </p:txBody>
      </p:sp>
      <p:sp>
        <p:nvSpPr>
          <p:cNvPr id="106499" name="Rectangle 3"/>
          <p:cNvSpPr>
            <a:spLocks noGrp="1" noChangeArrowheads="1"/>
          </p:cNvSpPr>
          <p:nvPr>
            <p:ph type="body" idx="1"/>
          </p:nvPr>
        </p:nvSpPr>
        <p:spPr>
          <a:xfrm>
            <a:off x="457200" y="908721"/>
            <a:ext cx="8229600" cy="5949279"/>
          </a:xfrm>
        </p:spPr>
        <p:txBody>
          <a:bodyPr>
            <a:normAutofit fontScale="62500" lnSpcReduction="20000"/>
          </a:bodyPr>
          <a:lstStyle/>
          <a:p>
            <a:pPr marL="0" indent="0">
              <a:buNone/>
              <a:defRPr/>
            </a:pPr>
            <a:r>
              <a:rPr lang="en-US" dirty="0" smtClean="0"/>
              <a:t>don’t </a:t>
            </a:r>
            <a:r>
              <a:rPr lang="en-US" dirty="0" smtClean="0"/>
              <a:t>waste </a:t>
            </a:r>
            <a:r>
              <a:rPr lang="en-US" dirty="0" smtClean="0"/>
              <a:t>their </a:t>
            </a:r>
            <a:r>
              <a:rPr lang="en-US" dirty="0" smtClean="0"/>
              <a:t>time</a:t>
            </a:r>
          </a:p>
          <a:p>
            <a:pPr marL="457200" lvl="1" indent="0">
              <a:buNone/>
              <a:defRPr/>
            </a:pPr>
            <a:r>
              <a:rPr lang="en-US" dirty="0" smtClean="0"/>
              <a:t>use pilot tests to debug experiments, questionnaires </a:t>
            </a:r>
            <a:r>
              <a:rPr lang="en-US" dirty="0" smtClean="0"/>
              <a:t>etc.</a:t>
            </a:r>
            <a:endParaRPr lang="en-US" dirty="0" smtClean="0"/>
          </a:p>
          <a:p>
            <a:pPr marL="457200" lvl="1" indent="0">
              <a:buNone/>
              <a:defRPr/>
            </a:pPr>
            <a:r>
              <a:rPr lang="en-US" dirty="0" smtClean="0"/>
              <a:t>have everything ready before the user shows </a:t>
            </a:r>
            <a:r>
              <a:rPr lang="en-US" dirty="0" smtClean="0"/>
              <a:t>up</a:t>
            </a:r>
          </a:p>
          <a:p>
            <a:pPr marL="457200" lvl="1" indent="0">
              <a:buNone/>
              <a:defRPr/>
            </a:pPr>
            <a:endParaRPr lang="en-US" dirty="0" smtClean="0"/>
          </a:p>
          <a:p>
            <a:pPr marL="0" indent="0">
              <a:spcBef>
                <a:spcPts val="1000"/>
              </a:spcBef>
              <a:buNone/>
              <a:defRPr/>
            </a:pPr>
            <a:r>
              <a:rPr lang="en-US" dirty="0" smtClean="0"/>
              <a:t>make </a:t>
            </a:r>
            <a:r>
              <a:rPr lang="en-US" dirty="0" smtClean="0"/>
              <a:t>users feel comfortable</a:t>
            </a:r>
          </a:p>
          <a:p>
            <a:pPr marL="457200" lvl="1" indent="0">
              <a:buNone/>
              <a:defRPr/>
            </a:pPr>
            <a:r>
              <a:rPr lang="en-US" dirty="0" smtClean="0"/>
              <a:t>emphasize that the system is being tested, not the user</a:t>
            </a:r>
          </a:p>
          <a:p>
            <a:pPr marL="457200" lvl="1" indent="0">
              <a:buNone/>
              <a:defRPr/>
            </a:pPr>
            <a:r>
              <a:rPr lang="en-US" dirty="0" smtClean="0"/>
              <a:t>acknowledge that the software might have problems</a:t>
            </a:r>
          </a:p>
          <a:p>
            <a:pPr marL="457200" lvl="1" indent="0">
              <a:buNone/>
              <a:defRPr/>
            </a:pPr>
            <a:r>
              <a:rPr lang="en-US" dirty="0" smtClean="0"/>
              <a:t>let users know they can stop at any </a:t>
            </a:r>
            <a:r>
              <a:rPr lang="en-US" dirty="0" smtClean="0"/>
              <a:t>time</a:t>
            </a:r>
          </a:p>
          <a:p>
            <a:pPr marL="457200" lvl="1" indent="0">
              <a:buNone/>
              <a:defRPr/>
            </a:pPr>
            <a:endParaRPr lang="en-US" dirty="0" smtClean="0"/>
          </a:p>
          <a:p>
            <a:pPr marL="0" indent="0">
              <a:spcBef>
                <a:spcPts val="1000"/>
              </a:spcBef>
              <a:buNone/>
              <a:defRPr/>
            </a:pPr>
            <a:r>
              <a:rPr lang="en-US" dirty="0" smtClean="0"/>
              <a:t>maintain </a:t>
            </a:r>
            <a:r>
              <a:rPr lang="en-US" dirty="0" smtClean="0"/>
              <a:t>privacy</a:t>
            </a:r>
          </a:p>
          <a:p>
            <a:pPr marL="457200" lvl="1" indent="0">
              <a:buNone/>
              <a:defRPr/>
            </a:pPr>
            <a:r>
              <a:rPr lang="en-US" dirty="0" smtClean="0"/>
              <a:t>tell users that individual test results will be kept completely confidential</a:t>
            </a:r>
          </a:p>
          <a:p>
            <a:pPr marL="0" indent="0">
              <a:spcBef>
                <a:spcPts val="1000"/>
              </a:spcBef>
              <a:buNone/>
              <a:defRPr/>
            </a:pPr>
            <a:endParaRPr lang="en-US" dirty="0" smtClean="0"/>
          </a:p>
          <a:p>
            <a:pPr marL="0" indent="0">
              <a:spcBef>
                <a:spcPts val="1000"/>
              </a:spcBef>
              <a:buNone/>
              <a:defRPr/>
            </a:pPr>
            <a:r>
              <a:rPr lang="en-US" dirty="0" smtClean="0"/>
              <a:t>inform </a:t>
            </a:r>
            <a:r>
              <a:rPr lang="en-US" dirty="0" smtClean="0"/>
              <a:t>the user</a:t>
            </a:r>
          </a:p>
          <a:p>
            <a:pPr marL="457200" lvl="1" indent="0">
              <a:buNone/>
              <a:defRPr/>
            </a:pPr>
            <a:r>
              <a:rPr lang="en-US" dirty="0" smtClean="0"/>
              <a:t>explain any monitoring that is being used</a:t>
            </a:r>
          </a:p>
          <a:p>
            <a:pPr marL="457200" lvl="1" indent="0">
              <a:buNone/>
              <a:defRPr/>
            </a:pPr>
            <a:r>
              <a:rPr lang="en-US" dirty="0" smtClean="0"/>
              <a:t>answer all user’s questions (but avoid bias)</a:t>
            </a:r>
          </a:p>
          <a:p>
            <a:pPr marL="0" indent="0">
              <a:spcBef>
                <a:spcPts val="1000"/>
              </a:spcBef>
              <a:buNone/>
              <a:defRPr/>
            </a:pPr>
            <a:endParaRPr lang="en-US" dirty="0" smtClean="0"/>
          </a:p>
          <a:p>
            <a:pPr marL="0" indent="0">
              <a:spcBef>
                <a:spcPts val="1000"/>
              </a:spcBef>
              <a:buNone/>
              <a:defRPr/>
            </a:pPr>
            <a:r>
              <a:rPr lang="en-US" dirty="0" smtClean="0"/>
              <a:t>only </a:t>
            </a:r>
            <a:r>
              <a:rPr lang="en-US" dirty="0" smtClean="0"/>
              <a:t>use volunteers</a:t>
            </a:r>
          </a:p>
          <a:p>
            <a:pPr marL="457200" lvl="1" indent="0">
              <a:buNone/>
              <a:defRPr/>
            </a:pPr>
            <a:r>
              <a:rPr lang="en-US" dirty="0" smtClean="0"/>
              <a:t>user </a:t>
            </a:r>
            <a:r>
              <a:rPr lang="en-US" dirty="0" smtClean="0"/>
              <a:t>must voluntarily </a:t>
            </a:r>
            <a:r>
              <a:rPr lang="en-US" dirty="0" smtClean="0"/>
              <a:t>sign an informed consent form</a:t>
            </a:r>
            <a:endParaRPr lang="en-US" dirty="0"/>
          </a:p>
        </p:txBody>
      </p:sp>
      <p:sp>
        <p:nvSpPr>
          <p:cNvPr id="5" name="Slide Number Placeholder 4"/>
          <p:cNvSpPr>
            <a:spLocks noGrp="1"/>
          </p:cNvSpPr>
          <p:nvPr>
            <p:ph type="sldNum" sz="quarter" idx="12"/>
          </p:nvPr>
        </p:nvSpPr>
        <p:spPr/>
        <p:txBody>
          <a:bodyPr/>
          <a:lstStyle/>
          <a:p>
            <a:pPr>
              <a:defRPr/>
            </a:pPr>
            <a:fld id="{5ECDC657-360C-4F70-96B2-115E53F214D4}" type="slidenum">
              <a:rPr lang="en-CA" smtClean="0"/>
              <a:pPr>
                <a:defRPr/>
              </a:pPr>
              <a:t>31</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388565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4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4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64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49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49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49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49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49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499">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499">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649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23528" y="116632"/>
            <a:ext cx="8229600" cy="706090"/>
          </a:xfrm>
        </p:spPr>
        <p:txBody>
          <a:bodyPr>
            <a:normAutofit fontScale="90000"/>
          </a:bodyPr>
          <a:lstStyle/>
          <a:p>
            <a:pPr algn="l">
              <a:defRPr/>
            </a:pPr>
            <a:r>
              <a:rPr lang="en-US" dirty="0" smtClean="0"/>
              <a:t>ethics </a:t>
            </a:r>
            <a:r>
              <a:rPr lang="en-US" dirty="0" smtClean="0"/>
              <a:t>in testing</a:t>
            </a:r>
            <a:r>
              <a:rPr lang="en-US" dirty="0" smtClean="0"/>
              <a:t>: during </a:t>
            </a:r>
            <a:r>
              <a:rPr lang="en-US" dirty="0" smtClean="0"/>
              <a:t>the test</a:t>
            </a:r>
          </a:p>
        </p:txBody>
      </p:sp>
      <p:sp>
        <p:nvSpPr>
          <p:cNvPr id="107523" name="Rectangle 3"/>
          <p:cNvSpPr>
            <a:spLocks noGrp="1" noChangeArrowheads="1"/>
          </p:cNvSpPr>
          <p:nvPr>
            <p:ph type="body" idx="1"/>
          </p:nvPr>
        </p:nvSpPr>
        <p:spPr>
          <a:xfrm>
            <a:off x="395536" y="980728"/>
            <a:ext cx="8496944" cy="5740747"/>
          </a:xfrm>
        </p:spPr>
        <p:txBody>
          <a:bodyPr>
            <a:normAutofit fontScale="92500" lnSpcReduction="20000"/>
          </a:bodyPr>
          <a:lstStyle/>
          <a:p>
            <a:pPr marL="0" indent="0">
              <a:buNone/>
              <a:defRPr/>
            </a:pPr>
            <a:r>
              <a:rPr lang="en-US" dirty="0" smtClean="0"/>
              <a:t>don’t </a:t>
            </a:r>
            <a:r>
              <a:rPr lang="en-US" dirty="0" smtClean="0"/>
              <a:t>waste the user’s time</a:t>
            </a:r>
          </a:p>
          <a:p>
            <a:pPr marL="457200" lvl="1" indent="0">
              <a:buNone/>
              <a:defRPr/>
            </a:pPr>
            <a:r>
              <a:rPr lang="en-US" dirty="0" smtClean="0"/>
              <a:t>never have the user perform unnecessary </a:t>
            </a:r>
            <a:r>
              <a:rPr lang="en-US" dirty="0" smtClean="0"/>
              <a:t>tasks</a:t>
            </a:r>
          </a:p>
          <a:p>
            <a:pPr marL="457200" lvl="1" indent="0">
              <a:buNone/>
              <a:defRPr/>
            </a:pPr>
            <a:endParaRPr lang="en-US" dirty="0" smtClean="0"/>
          </a:p>
          <a:p>
            <a:pPr marL="0" indent="0">
              <a:spcBef>
                <a:spcPts val="1200"/>
              </a:spcBef>
              <a:buNone/>
              <a:defRPr/>
            </a:pPr>
            <a:r>
              <a:rPr lang="en-US" dirty="0" smtClean="0"/>
              <a:t>make </a:t>
            </a:r>
            <a:r>
              <a:rPr lang="en-US" dirty="0" smtClean="0"/>
              <a:t>users comfortable</a:t>
            </a:r>
          </a:p>
          <a:p>
            <a:pPr marL="457200" lvl="1" indent="0">
              <a:buNone/>
              <a:defRPr/>
            </a:pPr>
            <a:r>
              <a:rPr lang="en-US" dirty="0" smtClean="0"/>
              <a:t>try to give user an early success experience</a:t>
            </a:r>
          </a:p>
          <a:p>
            <a:pPr marL="457200" lvl="1" indent="0">
              <a:buNone/>
              <a:defRPr/>
            </a:pPr>
            <a:r>
              <a:rPr lang="en-US" dirty="0" smtClean="0"/>
              <a:t>relaxed atmosphere, give breaks</a:t>
            </a:r>
          </a:p>
          <a:p>
            <a:pPr marL="457200" lvl="1" indent="0">
              <a:buNone/>
              <a:defRPr/>
            </a:pPr>
            <a:r>
              <a:rPr lang="en-US" altLang="ja-JP" dirty="0" smtClean="0"/>
              <a:t>never </a:t>
            </a:r>
            <a:r>
              <a:rPr lang="en-US" altLang="ja-JP" dirty="0"/>
              <a:t>indicate displeasure with </a:t>
            </a:r>
            <a:r>
              <a:rPr lang="en-US" altLang="ja-JP" dirty="0" smtClean="0"/>
              <a:t>performance</a:t>
            </a:r>
            <a:endParaRPr lang="en-US" dirty="0" smtClean="0"/>
          </a:p>
          <a:p>
            <a:pPr marL="457200" lvl="1" indent="0">
              <a:buNone/>
              <a:defRPr/>
            </a:pPr>
            <a:r>
              <a:rPr lang="en-US" dirty="0" smtClean="0"/>
              <a:t>handout </a:t>
            </a:r>
            <a:r>
              <a:rPr lang="en-US" dirty="0" smtClean="0"/>
              <a:t>test tasks one at a </a:t>
            </a:r>
            <a:r>
              <a:rPr lang="en-US" dirty="0" smtClean="0"/>
              <a:t>time (don’t overwhelm them)</a:t>
            </a:r>
            <a:endParaRPr lang="en-US" dirty="0" smtClean="0"/>
          </a:p>
          <a:p>
            <a:pPr marL="457200" lvl="1" indent="0">
              <a:buNone/>
              <a:defRPr/>
            </a:pPr>
            <a:r>
              <a:rPr lang="en-US" dirty="0" smtClean="0"/>
              <a:t>avoid </a:t>
            </a:r>
            <a:r>
              <a:rPr lang="en-US" dirty="0" smtClean="0"/>
              <a:t>disruptions</a:t>
            </a:r>
          </a:p>
          <a:p>
            <a:pPr marL="457200" lvl="1" indent="0">
              <a:buNone/>
              <a:defRPr/>
            </a:pPr>
            <a:r>
              <a:rPr lang="en-US" dirty="0" smtClean="0"/>
              <a:t>stop the test if it becomes too unpleasant</a:t>
            </a:r>
          </a:p>
          <a:p>
            <a:pPr marL="0" indent="0">
              <a:spcBef>
                <a:spcPts val="1200"/>
              </a:spcBef>
              <a:buNone/>
              <a:defRPr/>
            </a:pPr>
            <a:endParaRPr lang="en-US" dirty="0" smtClean="0"/>
          </a:p>
          <a:p>
            <a:pPr marL="0" indent="0">
              <a:spcBef>
                <a:spcPts val="1200"/>
              </a:spcBef>
              <a:buNone/>
              <a:defRPr/>
            </a:pPr>
            <a:r>
              <a:rPr lang="en-US" dirty="0" smtClean="0"/>
              <a:t>maintain </a:t>
            </a:r>
            <a:r>
              <a:rPr lang="en-US" dirty="0" smtClean="0"/>
              <a:t>privacy</a:t>
            </a:r>
          </a:p>
          <a:p>
            <a:pPr marL="457200" lvl="1" indent="0">
              <a:buNone/>
              <a:defRPr/>
            </a:pPr>
            <a:r>
              <a:rPr lang="en-US" dirty="0" smtClean="0"/>
              <a:t>do not allow the user’s management to observe the test</a:t>
            </a:r>
            <a:endParaRPr lang="en-US" dirty="0"/>
          </a:p>
        </p:txBody>
      </p:sp>
      <p:sp>
        <p:nvSpPr>
          <p:cNvPr id="5" name="Slide Number Placeholder 4"/>
          <p:cNvSpPr>
            <a:spLocks noGrp="1"/>
          </p:cNvSpPr>
          <p:nvPr>
            <p:ph type="sldNum" sz="quarter" idx="12"/>
          </p:nvPr>
        </p:nvSpPr>
        <p:spPr/>
        <p:txBody>
          <a:bodyPr/>
          <a:lstStyle/>
          <a:p>
            <a:pPr>
              <a:defRPr/>
            </a:pPr>
            <a:fld id="{5D2C7150-F15C-479D-8376-D15419777868}" type="slidenum">
              <a:rPr lang="en-CA" smtClean="0"/>
              <a:pPr>
                <a:defRPr/>
              </a:pPr>
              <a:t>32</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153992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52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52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752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52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752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752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46856" y="44624"/>
            <a:ext cx="8229600" cy="792088"/>
          </a:xfrm>
        </p:spPr>
        <p:txBody>
          <a:bodyPr>
            <a:normAutofit/>
          </a:bodyPr>
          <a:lstStyle/>
          <a:p>
            <a:pPr algn="l">
              <a:defRPr/>
            </a:pPr>
            <a:r>
              <a:rPr lang="en-US" dirty="0" smtClean="0"/>
              <a:t>ethics </a:t>
            </a:r>
            <a:r>
              <a:rPr lang="en-US" dirty="0" smtClean="0"/>
              <a:t>in </a:t>
            </a:r>
            <a:r>
              <a:rPr lang="en-US" dirty="0" smtClean="0"/>
              <a:t>testing:</a:t>
            </a:r>
            <a:r>
              <a:rPr lang="en-US" dirty="0"/>
              <a:t> </a:t>
            </a:r>
            <a:r>
              <a:rPr lang="en-US" dirty="0" smtClean="0"/>
              <a:t>after </a:t>
            </a:r>
            <a:r>
              <a:rPr lang="en-US" dirty="0" smtClean="0"/>
              <a:t>the test</a:t>
            </a:r>
          </a:p>
        </p:txBody>
      </p:sp>
      <p:sp>
        <p:nvSpPr>
          <p:cNvPr id="108547" name="Rectangle 3"/>
          <p:cNvSpPr>
            <a:spLocks noGrp="1" noChangeArrowheads="1"/>
          </p:cNvSpPr>
          <p:nvPr>
            <p:ph type="body" idx="1"/>
          </p:nvPr>
        </p:nvSpPr>
        <p:spPr>
          <a:xfrm>
            <a:off x="457200" y="1124744"/>
            <a:ext cx="8229600" cy="5328592"/>
          </a:xfrm>
        </p:spPr>
        <p:txBody>
          <a:bodyPr>
            <a:normAutofit fontScale="92500" lnSpcReduction="20000"/>
          </a:bodyPr>
          <a:lstStyle/>
          <a:p>
            <a:pPr marL="0" indent="0">
              <a:buNone/>
              <a:defRPr/>
            </a:pPr>
            <a:r>
              <a:rPr lang="en-US" dirty="0" smtClean="0"/>
              <a:t>make </a:t>
            </a:r>
            <a:r>
              <a:rPr lang="en-US" dirty="0" smtClean="0"/>
              <a:t>the user feel comfortable</a:t>
            </a:r>
          </a:p>
          <a:p>
            <a:pPr marL="457200" lvl="1" indent="0">
              <a:buNone/>
              <a:defRPr/>
            </a:pPr>
            <a:r>
              <a:rPr lang="en-US" dirty="0" smtClean="0"/>
              <a:t>state that the user has helped you find areas of </a:t>
            </a:r>
            <a:r>
              <a:rPr lang="en-US" dirty="0" smtClean="0"/>
              <a:t>improvement</a:t>
            </a:r>
          </a:p>
          <a:p>
            <a:pPr marL="457200" lvl="1" indent="0">
              <a:buNone/>
              <a:defRPr/>
            </a:pPr>
            <a:endParaRPr lang="en-US" dirty="0" smtClean="0"/>
          </a:p>
          <a:p>
            <a:pPr marL="0" indent="0">
              <a:spcBef>
                <a:spcPts val="1200"/>
              </a:spcBef>
              <a:buNone/>
              <a:defRPr/>
            </a:pPr>
            <a:r>
              <a:rPr lang="en-US" dirty="0" smtClean="0"/>
              <a:t>inform </a:t>
            </a:r>
            <a:r>
              <a:rPr lang="en-US" dirty="0" smtClean="0"/>
              <a:t>the user</a:t>
            </a:r>
          </a:p>
          <a:p>
            <a:pPr marL="457200" lvl="1" indent="0">
              <a:buNone/>
              <a:defRPr/>
            </a:pPr>
            <a:r>
              <a:rPr lang="en-US" dirty="0" smtClean="0"/>
              <a:t>answer particular questions about the experiment that could have biased the results </a:t>
            </a:r>
            <a:r>
              <a:rPr lang="en-US" dirty="0" smtClean="0"/>
              <a:t>before</a:t>
            </a:r>
          </a:p>
          <a:p>
            <a:pPr marL="457200" lvl="1" indent="0">
              <a:buNone/>
              <a:defRPr/>
            </a:pPr>
            <a:endParaRPr lang="en-US" dirty="0" smtClean="0"/>
          </a:p>
          <a:p>
            <a:pPr marL="0" indent="0">
              <a:spcBef>
                <a:spcPts val="1200"/>
              </a:spcBef>
              <a:buNone/>
              <a:defRPr/>
            </a:pPr>
            <a:r>
              <a:rPr lang="en-US" dirty="0" smtClean="0"/>
              <a:t>maintain </a:t>
            </a:r>
            <a:r>
              <a:rPr lang="en-US" dirty="0" smtClean="0"/>
              <a:t>privacy</a:t>
            </a:r>
          </a:p>
          <a:p>
            <a:pPr marL="457200" lvl="1" indent="0">
              <a:buNone/>
              <a:defRPr/>
            </a:pPr>
            <a:r>
              <a:rPr lang="en-US" dirty="0" smtClean="0"/>
              <a:t>never report results in a way that individual users can be identified</a:t>
            </a:r>
          </a:p>
          <a:p>
            <a:pPr marL="457200" lvl="1" indent="0">
              <a:buNone/>
              <a:defRPr/>
            </a:pPr>
            <a:r>
              <a:rPr lang="en-US" dirty="0" smtClean="0"/>
              <a:t>only show videotapes outside the research group with the user’s permission</a:t>
            </a:r>
            <a:endParaRPr lang="en-US" dirty="0"/>
          </a:p>
        </p:txBody>
      </p:sp>
      <p:sp>
        <p:nvSpPr>
          <p:cNvPr id="5" name="Slide Number Placeholder 4"/>
          <p:cNvSpPr>
            <a:spLocks noGrp="1"/>
          </p:cNvSpPr>
          <p:nvPr>
            <p:ph type="sldNum" sz="quarter" idx="12"/>
          </p:nvPr>
        </p:nvSpPr>
        <p:spPr/>
        <p:txBody>
          <a:bodyPr/>
          <a:lstStyle/>
          <a:p>
            <a:pPr>
              <a:defRPr/>
            </a:pPr>
            <a:fld id="{1C4BB0AD-A615-4998-8E45-BFA24B9C2285}" type="slidenum">
              <a:rPr lang="en-CA" smtClean="0"/>
              <a:pPr>
                <a:defRPr/>
              </a:pPr>
              <a:t>33</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40600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4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5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5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125760"/>
            <a:ext cx="8229600" cy="1143000"/>
          </a:xfrm>
        </p:spPr>
        <p:txBody>
          <a:bodyPr>
            <a:normAutofit fontScale="90000"/>
          </a:bodyPr>
          <a:lstStyle/>
          <a:p>
            <a:pPr algn="l">
              <a:defRPr/>
            </a:pPr>
            <a:r>
              <a:rPr lang="en-US" dirty="0" smtClean="0"/>
              <a:t>evaluate</a:t>
            </a:r>
            <a:r>
              <a:rPr lang="en-US" dirty="0" smtClean="0"/>
              <a:t>, interpret &amp; present data (</a:t>
            </a:r>
            <a:r>
              <a:rPr lang="en-US" dirty="0" smtClean="0">
                <a:solidFill>
                  <a:schemeClr val="bg2">
                    <a:lumMod val="75000"/>
                  </a:schemeClr>
                </a:solidFill>
              </a:rPr>
              <a:t>DECID</a:t>
            </a:r>
            <a:r>
              <a:rPr lang="en-US" dirty="0" smtClean="0"/>
              <a:t>E)</a:t>
            </a:r>
            <a:endParaRPr lang="en-US" dirty="0"/>
          </a:p>
        </p:txBody>
      </p:sp>
      <p:sp>
        <p:nvSpPr>
          <p:cNvPr id="109571" name="Rectangle 3"/>
          <p:cNvSpPr>
            <a:spLocks noGrp="1" noChangeArrowheads="1"/>
          </p:cNvSpPr>
          <p:nvPr>
            <p:ph type="body" idx="1"/>
          </p:nvPr>
        </p:nvSpPr>
        <p:spPr>
          <a:xfrm>
            <a:off x="457200" y="1484784"/>
            <a:ext cx="8579296" cy="5236691"/>
          </a:xfrm>
        </p:spPr>
        <p:txBody>
          <a:bodyPr>
            <a:normAutofit/>
          </a:bodyPr>
          <a:lstStyle/>
          <a:p>
            <a:pPr marL="0" indent="0">
              <a:buNone/>
              <a:defRPr/>
            </a:pPr>
            <a:r>
              <a:rPr lang="en-US" dirty="0" smtClean="0"/>
              <a:t>how </a:t>
            </a:r>
            <a:r>
              <a:rPr lang="en-US" dirty="0" smtClean="0"/>
              <a:t>data is analyzed &amp; presented depends on the approach and techniques </a:t>
            </a:r>
            <a:r>
              <a:rPr lang="en-US" dirty="0" smtClean="0"/>
              <a:t>used</a:t>
            </a:r>
          </a:p>
          <a:p>
            <a:pPr marL="0" indent="0">
              <a:buNone/>
              <a:defRPr/>
            </a:pPr>
            <a:endParaRPr lang="en-US" dirty="0" smtClean="0"/>
          </a:p>
          <a:p>
            <a:pPr marL="0" indent="0">
              <a:spcBef>
                <a:spcPts val="1200"/>
              </a:spcBef>
              <a:buNone/>
              <a:defRPr/>
            </a:pPr>
            <a:r>
              <a:rPr lang="en-US" dirty="0" smtClean="0"/>
              <a:t>IDEO Learn methods!</a:t>
            </a:r>
          </a:p>
          <a:p>
            <a:pPr marL="0" indent="0">
              <a:spcBef>
                <a:spcPts val="1200"/>
              </a:spcBef>
              <a:buNone/>
              <a:defRPr/>
            </a:pPr>
            <a:endParaRPr lang="en-US" dirty="0" smtClean="0"/>
          </a:p>
          <a:p>
            <a:pPr marL="0" indent="0">
              <a:spcBef>
                <a:spcPts val="1200"/>
              </a:spcBef>
              <a:buNone/>
              <a:defRPr/>
            </a:pPr>
            <a:r>
              <a:rPr lang="en-US" dirty="0" smtClean="0"/>
              <a:t>statistics (are awesome)</a:t>
            </a:r>
            <a:endParaRPr lang="en-US" dirty="0" smtClean="0"/>
          </a:p>
        </p:txBody>
      </p:sp>
      <p:sp>
        <p:nvSpPr>
          <p:cNvPr id="5" name="Slide Number Placeholder 4"/>
          <p:cNvSpPr>
            <a:spLocks noGrp="1"/>
          </p:cNvSpPr>
          <p:nvPr>
            <p:ph type="sldNum" sz="quarter" idx="12"/>
          </p:nvPr>
        </p:nvSpPr>
        <p:spPr/>
        <p:txBody>
          <a:bodyPr/>
          <a:lstStyle/>
          <a:p>
            <a:pPr>
              <a:defRPr/>
            </a:pPr>
            <a:fld id="{4178B279-F5AB-4B90-97CD-4C234CE438B2}" type="slidenum">
              <a:rPr lang="en-CA" smtClean="0"/>
              <a:pPr>
                <a:defRPr/>
              </a:pPr>
              <a:t>34</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428821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691927"/>
          </a:xfrm>
        </p:spPr>
        <p:txBody>
          <a:bodyPr>
            <a:normAutofit fontScale="90000"/>
          </a:bodyPr>
          <a:lstStyle/>
          <a:p>
            <a:pPr algn="l"/>
            <a:r>
              <a:rPr lang="en-US" dirty="0" smtClean="0"/>
              <a:t>making </a:t>
            </a:r>
            <a:r>
              <a:rPr lang="en-US" dirty="0" smtClean="0"/>
              <a:t>sense of your data</a:t>
            </a:r>
            <a:endParaRPr lang="en-US" dirty="0"/>
          </a:p>
        </p:txBody>
      </p:sp>
      <p:sp>
        <p:nvSpPr>
          <p:cNvPr id="3" name="Content Placeholder 2"/>
          <p:cNvSpPr>
            <a:spLocks noGrp="1"/>
          </p:cNvSpPr>
          <p:nvPr>
            <p:ph idx="1"/>
          </p:nvPr>
        </p:nvSpPr>
        <p:spPr>
          <a:xfrm>
            <a:off x="395536" y="952576"/>
            <a:ext cx="8291264" cy="5173588"/>
          </a:xfrm>
        </p:spPr>
        <p:txBody>
          <a:bodyPr/>
          <a:lstStyle/>
          <a:p>
            <a:pPr marL="0" indent="0">
              <a:buNone/>
            </a:pPr>
            <a:r>
              <a:rPr lang="en-US" dirty="0" smtClean="0"/>
              <a:t>affinity </a:t>
            </a:r>
            <a:r>
              <a:rPr lang="en-US" dirty="0" smtClean="0"/>
              <a:t>diagrams</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35</a:t>
            </a:fld>
            <a:endParaRPr lang="en-US"/>
          </a:p>
        </p:txBody>
      </p:sp>
      <p:pic>
        <p:nvPicPr>
          <p:cNvPr id="5" name="Picture 4"/>
          <p:cNvPicPr>
            <a:picLocks noChangeAspect="1"/>
          </p:cNvPicPr>
          <p:nvPr/>
        </p:nvPicPr>
        <p:blipFill>
          <a:blip r:embed="rId3"/>
          <a:stretch>
            <a:fillRect/>
          </a:stretch>
        </p:blipFill>
        <p:spPr>
          <a:xfrm>
            <a:off x="3779912" y="932429"/>
            <a:ext cx="5364088" cy="5811095"/>
          </a:xfrm>
          <a:prstGeom prst="rect">
            <a:avLst/>
          </a:prstGeom>
        </p:spPr>
      </p:pic>
    </p:spTree>
    <p:extLst>
      <p:ext uri="{BB962C8B-B14F-4D97-AF65-F5344CB8AC3E}">
        <p14:creationId xmlns:p14="http://schemas.microsoft.com/office/powerpoint/2010/main" val="1613531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pPr algn="l"/>
            <a:r>
              <a:rPr lang="en-US" dirty="0" smtClean="0"/>
              <a:t>making </a:t>
            </a:r>
            <a:r>
              <a:rPr lang="en-US" dirty="0" smtClean="0"/>
              <a:t>sense of your data</a:t>
            </a:r>
            <a:endParaRPr lang="en-US" dirty="0"/>
          </a:p>
        </p:txBody>
      </p:sp>
      <p:sp>
        <p:nvSpPr>
          <p:cNvPr id="3" name="Content Placeholder 2"/>
          <p:cNvSpPr>
            <a:spLocks noGrp="1"/>
          </p:cNvSpPr>
          <p:nvPr>
            <p:ph idx="1"/>
          </p:nvPr>
        </p:nvSpPr>
        <p:spPr/>
        <p:txBody>
          <a:bodyPr/>
          <a:lstStyle/>
          <a:p>
            <a:pPr marL="0" indent="0">
              <a:buNone/>
            </a:pPr>
            <a:r>
              <a:rPr lang="en-US" dirty="0" smtClean="0"/>
              <a:t>discussion </a:t>
            </a:r>
            <a:r>
              <a:rPr lang="en-US" dirty="0" smtClean="0"/>
              <a:t>with others who watched with you</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36</a:t>
            </a:fld>
            <a:endParaRPr lang="en-US"/>
          </a:p>
        </p:txBody>
      </p:sp>
      <p:pic>
        <p:nvPicPr>
          <p:cNvPr id="6" name="Picture 5"/>
          <p:cNvPicPr>
            <a:picLocks noChangeAspect="1"/>
          </p:cNvPicPr>
          <p:nvPr/>
        </p:nvPicPr>
        <p:blipFill>
          <a:blip r:embed="rId3"/>
          <a:stretch>
            <a:fillRect/>
          </a:stretch>
        </p:blipFill>
        <p:spPr>
          <a:xfrm>
            <a:off x="457200" y="2352998"/>
            <a:ext cx="5468276" cy="3777283"/>
          </a:xfrm>
          <a:prstGeom prst="rect">
            <a:avLst/>
          </a:prstGeom>
        </p:spPr>
      </p:pic>
    </p:spTree>
    <p:extLst>
      <p:ext uri="{BB962C8B-B14F-4D97-AF65-F5344CB8AC3E}">
        <p14:creationId xmlns:p14="http://schemas.microsoft.com/office/powerpoint/2010/main" val="2974532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74638"/>
            <a:ext cx="8229600" cy="850106"/>
          </a:xfrm>
        </p:spPr>
        <p:txBody>
          <a:bodyPr/>
          <a:lstStyle/>
          <a:p>
            <a:pPr algn="l"/>
            <a:r>
              <a:rPr lang="en-US" dirty="0"/>
              <a:t>d</a:t>
            </a:r>
            <a:r>
              <a:rPr lang="en-US" dirty="0" smtClean="0"/>
              <a:t>ata analysis</a:t>
            </a:r>
            <a:endParaRPr lang="en-US" dirty="0"/>
          </a:p>
        </p:txBody>
      </p:sp>
      <p:sp>
        <p:nvSpPr>
          <p:cNvPr id="69635" name="Rectangle 3"/>
          <p:cNvSpPr>
            <a:spLocks noGrp="1" noChangeArrowheads="1"/>
          </p:cNvSpPr>
          <p:nvPr>
            <p:ph type="body" idx="1"/>
          </p:nvPr>
        </p:nvSpPr>
        <p:spPr>
          <a:xfrm>
            <a:off x="457200" y="1268760"/>
            <a:ext cx="8229600" cy="5589240"/>
          </a:xfrm>
        </p:spPr>
        <p:txBody>
          <a:bodyPr>
            <a:normAutofit/>
          </a:bodyPr>
          <a:lstStyle/>
          <a:p>
            <a:pPr marL="0" indent="0">
              <a:buNone/>
            </a:pPr>
            <a:r>
              <a:rPr lang="en-US" dirty="0" smtClean="0"/>
              <a:t>large volume of </a:t>
            </a:r>
            <a:r>
              <a:rPr lang="en-US" dirty="0" smtClean="0"/>
              <a:t>data, such as </a:t>
            </a:r>
            <a:r>
              <a:rPr lang="en-US" dirty="0" smtClean="0"/>
              <a:t>video, is </a:t>
            </a:r>
            <a:r>
              <a:rPr lang="en-US" dirty="0" smtClean="0"/>
              <a:t>daunting</a:t>
            </a:r>
          </a:p>
          <a:p>
            <a:pPr marL="457200" lvl="1" indent="0">
              <a:spcBef>
                <a:spcPts val="1200"/>
              </a:spcBef>
              <a:buNone/>
            </a:pPr>
            <a:r>
              <a:rPr lang="en-US" dirty="0" smtClean="0"/>
              <a:t>important </a:t>
            </a:r>
            <a:r>
              <a:rPr lang="en-US" dirty="0" smtClean="0"/>
              <a:t>to plan data analysis </a:t>
            </a:r>
            <a:r>
              <a:rPr lang="en-US" dirty="0" smtClean="0"/>
              <a:t>carefully</a:t>
            </a:r>
          </a:p>
          <a:p>
            <a:pPr marL="457200" lvl="1" indent="0">
              <a:spcBef>
                <a:spcPts val="1200"/>
              </a:spcBef>
              <a:buNone/>
            </a:pPr>
            <a:endParaRPr lang="en-US" dirty="0" smtClean="0"/>
          </a:p>
          <a:p>
            <a:pPr marL="0" indent="0">
              <a:spcBef>
                <a:spcPts val="1800"/>
              </a:spcBef>
              <a:buNone/>
            </a:pPr>
            <a:r>
              <a:rPr lang="en-US" dirty="0" smtClean="0"/>
              <a:t>“eyeball” the data to see what stands out</a:t>
            </a:r>
          </a:p>
          <a:p>
            <a:pPr marL="457200" lvl="1" indent="0">
              <a:spcBef>
                <a:spcPts val="1200"/>
              </a:spcBef>
              <a:buNone/>
            </a:pPr>
            <a:r>
              <a:rPr lang="en-US" altLang="ja-JP" dirty="0"/>
              <a:t>are there patterns or significant events?</a:t>
            </a:r>
          </a:p>
          <a:p>
            <a:pPr marL="457200" lvl="1" indent="0">
              <a:spcBef>
                <a:spcPts val="1200"/>
              </a:spcBef>
              <a:buNone/>
            </a:pPr>
            <a:r>
              <a:rPr lang="en-US" altLang="ja-JP" dirty="0"/>
              <a:t>is there obvious evidence that appears to answer a question or support a theory</a:t>
            </a:r>
            <a:r>
              <a:rPr lang="en-US" altLang="ja-JP" dirty="0" smtClean="0"/>
              <a:t>?</a:t>
            </a:r>
          </a:p>
          <a:p>
            <a:pPr marL="457200" lvl="1" indent="0">
              <a:spcBef>
                <a:spcPts val="1200"/>
              </a:spcBef>
              <a:buNone/>
            </a:pPr>
            <a:endParaRPr lang="en-US" dirty="0" smtClean="0"/>
          </a:p>
          <a:p>
            <a:pPr marL="0" indent="0">
              <a:spcBef>
                <a:spcPts val="1800"/>
              </a:spcBef>
              <a:buNone/>
            </a:pPr>
            <a:r>
              <a:rPr lang="en-US" dirty="0" smtClean="0"/>
              <a:t>conduct a formal method to test your theory</a:t>
            </a:r>
            <a:endParaRPr lang="en-US" dirty="0" smtClean="0"/>
          </a:p>
          <a:p>
            <a:pPr marL="0" indent="0">
              <a:buNone/>
            </a:pPr>
            <a:endParaRPr lang="en-US" dirty="0"/>
          </a:p>
        </p:txBody>
      </p:sp>
      <p:sp>
        <p:nvSpPr>
          <p:cNvPr id="5" name="Footer Placeholder 4"/>
          <p:cNvSpPr>
            <a:spLocks noGrp="1"/>
          </p:cNvSpPr>
          <p:nvPr>
            <p:ph type="ftr" sz="quarter" idx="11"/>
          </p:nvPr>
        </p:nvSpPr>
        <p:spPr/>
        <p:txBody>
          <a:bodyPr/>
          <a:lstStyle/>
          <a:p>
            <a:r>
              <a:rPr lang="en-US" smtClean="0"/>
              <a:t>COMP 3020</a:t>
            </a:r>
            <a:endParaRPr lang="en-US"/>
          </a:p>
        </p:txBody>
      </p:sp>
      <p:sp>
        <p:nvSpPr>
          <p:cNvPr id="6" name="Slide Number Placeholder 5"/>
          <p:cNvSpPr>
            <a:spLocks noGrp="1"/>
          </p:cNvSpPr>
          <p:nvPr>
            <p:ph type="sldNum" sz="quarter" idx="12"/>
          </p:nvPr>
        </p:nvSpPr>
        <p:spPr/>
        <p:txBody>
          <a:bodyPr/>
          <a:lstStyle/>
          <a:p>
            <a:fld id="{29BA3E8A-04C2-4592-A494-074603F8ECD7}" type="slidenum">
              <a:rPr lang="en-US" smtClean="0"/>
              <a:pPr/>
              <a:t>37</a:t>
            </a:fld>
            <a:endParaRPr lang="en-US"/>
          </a:p>
        </p:txBody>
      </p:sp>
    </p:spTree>
    <p:extLst>
      <p:ext uri="{BB962C8B-B14F-4D97-AF65-F5344CB8AC3E}">
        <p14:creationId xmlns:p14="http://schemas.microsoft.com/office/powerpoint/2010/main" val="140791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16632"/>
            <a:ext cx="8229600" cy="792088"/>
          </a:xfrm>
        </p:spPr>
        <p:txBody>
          <a:bodyPr>
            <a:normAutofit/>
          </a:bodyPr>
          <a:lstStyle/>
          <a:p>
            <a:pPr algn="l"/>
            <a:r>
              <a:rPr lang="en-US" dirty="0" smtClean="0"/>
              <a:t>data analysis</a:t>
            </a:r>
            <a:endParaRPr lang="en-US" dirty="0"/>
          </a:p>
        </p:txBody>
      </p:sp>
      <p:sp>
        <p:nvSpPr>
          <p:cNvPr id="89091" name="Rectangle 3"/>
          <p:cNvSpPr>
            <a:spLocks noGrp="1" noChangeArrowheads="1"/>
          </p:cNvSpPr>
          <p:nvPr>
            <p:ph type="body" idx="1"/>
          </p:nvPr>
        </p:nvSpPr>
        <p:spPr>
          <a:xfrm>
            <a:off x="457200" y="1124744"/>
            <a:ext cx="8229600" cy="5596731"/>
          </a:xfrm>
        </p:spPr>
        <p:txBody>
          <a:bodyPr>
            <a:normAutofit fontScale="92500" lnSpcReduction="20000"/>
          </a:bodyPr>
          <a:lstStyle/>
          <a:p>
            <a:pPr marL="0" indent="0">
              <a:buNone/>
            </a:pPr>
            <a:r>
              <a:rPr lang="en-US" dirty="0" smtClean="0"/>
              <a:t>qualitative </a:t>
            </a:r>
            <a:r>
              <a:rPr lang="en-US" dirty="0" smtClean="0"/>
              <a:t>data </a:t>
            </a:r>
          </a:p>
          <a:p>
            <a:pPr marL="457200" lvl="1" indent="0">
              <a:spcBef>
                <a:spcPts val="1200"/>
              </a:spcBef>
              <a:buNone/>
            </a:pPr>
            <a:r>
              <a:rPr lang="en-US" dirty="0" smtClean="0"/>
              <a:t>interpreted &amp; used for telling a ‘story’ about what was </a:t>
            </a:r>
            <a:r>
              <a:rPr lang="en-US" dirty="0" smtClean="0"/>
              <a:t>observed</a:t>
            </a:r>
          </a:p>
          <a:p>
            <a:pPr marL="457200" lvl="1" indent="0">
              <a:spcBef>
                <a:spcPts val="1200"/>
              </a:spcBef>
              <a:buNone/>
            </a:pPr>
            <a:r>
              <a:rPr lang="en-US" dirty="0" smtClean="0"/>
              <a:t>describe interaction patterns (literature of computing!) e.g., four ways that people may use the interface</a:t>
            </a:r>
          </a:p>
          <a:p>
            <a:pPr marL="457200" lvl="1" indent="0">
              <a:spcBef>
                <a:spcPts val="1200"/>
              </a:spcBef>
              <a:buNone/>
            </a:pPr>
            <a:r>
              <a:rPr lang="en-US" dirty="0" smtClean="0"/>
              <a:t>(difficult!)</a:t>
            </a:r>
          </a:p>
          <a:p>
            <a:pPr marL="457200" lvl="1" indent="0">
              <a:spcBef>
                <a:spcPts val="1200"/>
              </a:spcBef>
              <a:buNone/>
            </a:pPr>
            <a:endParaRPr lang="en-US" dirty="0" smtClean="0"/>
          </a:p>
          <a:p>
            <a:pPr marL="0" indent="0">
              <a:spcBef>
                <a:spcPts val="1800"/>
              </a:spcBef>
              <a:buNone/>
            </a:pPr>
            <a:r>
              <a:rPr lang="en-US" dirty="0" smtClean="0"/>
              <a:t>quantitative </a:t>
            </a:r>
            <a:r>
              <a:rPr lang="en-US" dirty="0" smtClean="0"/>
              <a:t>data </a:t>
            </a:r>
          </a:p>
          <a:p>
            <a:pPr marL="457200" lvl="1" indent="0">
              <a:spcBef>
                <a:spcPts val="1200"/>
              </a:spcBef>
              <a:buNone/>
            </a:pPr>
            <a:r>
              <a:rPr lang="en-US" dirty="0" smtClean="0"/>
              <a:t>collected from interaction &amp; video logs</a:t>
            </a:r>
          </a:p>
          <a:p>
            <a:pPr marL="457200" lvl="1" indent="0">
              <a:spcBef>
                <a:spcPts val="1200"/>
              </a:spcBef>
              <a:buNone/>
            </a:pPr>
            <a:r>
              <a:rPr lang="en-US" dirty="0" smtClean="0"/>
              <a:t>presented </a:t>
            </a:r>
            <a:r>
              <a:rPr lang="en-US" dirty="0" smtClean="0"/>
              <a:t>as values, tables, charts, graphs and treated </a:t>
            </a:r>
            <a:r>
              <a:rPr lang="en-US" dirty="0" smtClean="0"/>
              <a:t>statistically</a:t>
            </a:r>
          </a:p>
          <a:p>
            <a:pPr marL="457200" lvl="1" indent="0">
              <a:spcBef>
                <a:spcPts val="1200"/>
              </a:spcBef>
              <a:buNone/>
            </a:pPr>
            <a:r>
              <a:rPr lang="en-US" dirty="0" smtClean="0"/>
              <a:t>(safe!)</a:t>
            </a:r>
            <a:endParaRPr lang="en-US" dirty="0" smtClean="0"/>
          </a:p>
          <a:p>
            <a:pPr marL="0" indent="0">
              <a:buNone/>
            </a:pPr>
            <a:endParaRPr lang="en-US" dirty="0"/>
          </a:p>
        </p:txBody>
      </p:sp>
      <p:sp>
        <p:nvSpPr>
          <p:cNvPr id="5" name="Footer Placeholder 4"/>
          <p:cNvSpPr>
            <a:spLocks noGrp="1"/>
          </p:cNvSpPr>
          <p:nvPr>
            <p:ph type="ftr" sz="quarter" idx="11"/>
          </p:nvPr>
        </p:nvSpPr>
        <p:spPr/>
        <p:txBody>
          <a:bodyPr/>
          <a:lstStyle/>
          <a:p>
            <a:r>
              <a:rPr lang="en-US" smtClean="0"/>
              <a:t>COMP 3020</a:t>
            </a:r>
            <a:endParaRPr lang="en-US"/>
          </a:p>
        </p:txBody>
      </p:sp>
      <p:sp>
        <p:nvSpPr>
          <p:cNvPr id="6" name="Slide Number Placeholder 5"/>
          <p:cNvSpPr>
            <a:spLocks noGrp="1"/>
          </p:cNvSpPr>
          <p:nvPr>
            <p:ph type="sldNum" sz="quarter" idx="12"/>
          </p:nvPr>
        </p:nvSpPr>
        <p:spPr/>
        <p:txBody>
          <a:bodyPr/>
          <a:lstStyle/>
          <a:p>
            <a:fld id="{C6F02FEB-BD31-4D31-9F31-06314CA30277}" type="slidenum">
              <a:rPr lang="en-US" smtClean="0"/>
              <a:pPr/>
              <a:t>38</a:t>
            </a:fld>
            <a:endParaRPr lang="en-US"/>
          </a:p>
        </p:txBody>
      </p:sp>
    </p:spTree>
    <p:extLst>
      <p:ext uri="{BB962C8B-B14F-4D97-AF65-F5344CB8AC3E}">
        <p14:creationId xmlns:p14="http://schemas.microsoft.com/office/powerpoint/2010/main" val="422869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09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09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90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44624"/>
            <a:ext cx="8229600" cy="634082"/>
          </a:xfrm>
        </p:spPr>
        <p:txBody>
          <a:bodyPr>
            <a:normAutofit fontScale="90000"/>
          </a:bodyPr>
          <a:lstStyle/>
          <a:p>
            <a:pPr algn="l"/>
            <a:r>
              <a:rPr lang="en-US" dirty="0" smtClean="0"/>
              <a:t>usability testing: present results</a:t>
            </a:r>
            <a:endParaRPr lang="en-US" dirty="0"/>
          </a:p>
        </p:txBody>
      </p:sp>
      <p:sp>
        <p:nvSpPr>
          <p:cNvPr id="3" name="Content Placeholder 2"/>
          <p:cNvSpPr>
            <a:spLocks noGrp="1"/>
          </p:cNvSpPr>
          <p:nvPr>
            <p:ph idx="1"/>
          </p:nvPr>
        </p:nvSpPr>
        <p:spPr>
          <a:xfrm>
            <a:off x="457200" y="836712"/>
            <a:ext cx="8686800" cy="5884763"/>
          </a:xfrm>
        </p:spPr>
        <p:txBody>
          <a:bodyPr>
            <a:normAutofit fontScale="85000" lnSpcReduction="10000"/>
          </a:bodyPr>
          <a:lstStyle/>
          <a:p>
            <a:pPr marL="0" indent="0">
              <a:buNone/>
            </a:pPr>
            <a:r>
              <a:rPr lang="en-US" dirty="0" smtClean="0"/>
              <a:t>rank issues in terms of severity</a:t>
            </a:r>
          </a:p>
          <a:p>
            <a:pPr marL="0" indent="0">
              <a:buNone/>
            </a:pPr>
            <a:endParaRPr lang="en-US" dirty="0" smtClean="0"/>
          </a:p>
          <a:p>
            <a:pPr marL="0" indent="0">
              <a:buNone/>
            </a:pPr>
            <a:r>
              <a:rPr lang="en-US" dirty="0" smtClean="0"/>
              <a:t>not only a list of problems and issues!</a:t>
            </a:r>
          </a:p>
          <a:p>
            <a:pPr marL="0" indent="0">
              <a:buNone/>
            </a:pPr>
            <a:r>
              <a:rPr lang="en-US" dirty="0" smtClean="0"/>
              <a:t>provide small </a:t>
            </a:r>
            <a:r>
              <a:rPr lang="en-US" dirty="0" smtClean="0"/>
              <a:t>suggestions on how to </a:t>
            </a:r>
            <a:r>
              <a:rPr lang="en-US" dirty="0" smtClean="0"/>
              <a:t>address</a:t>
            </a:r>
            <a:endParaRPr lang="en-US" dirty="0" smtClean="0"/>
          </a:p>
          <a:p>
            <a:pPr marL="890588" indent="-890588">
              <a:buNone/>
            </a:pPr>
            <a:r>
              <a:rPr lang="en-US" dirty="0" smtClean="0"/>
              <a:t>	size dependent on where you are in the design cycle</a:t>
            </a:r>
          </a:p>
          <a:p>
            <a:pPr marL="0" indent="0">
              <a:buNone/>
            </a:pPr>
            <a:endParaRPr lang="en-US" dirty="0" smtClean="0"/>
          </a:p>
          <a:p>
            <a:pPr marL="0" indent="0">
              <a:buNone/>
            </a:pPr>
            <a:r>
              <a:rPr lang="en-US" dirty="0" smtClean="0"/>
              <a:t>provide evidence (video, quotes, examples) of </a:t>
            </a:r>
            <a:r>
              <a:rPr lang="en-US" dirty="0" smtClean="0"/>
              <a:t>people encountering </a:t>
            </a:r>
            <a:r>
              <a:rPr lang="en-US" dirty="0" smtClean="0"/>
              <a:t>issues</a:t>
            </a:r>
          </a:p>
          <a:p>
            <a:pPr marL="0" indent="0">
              <a:buNone/>
            </a:pPr>
            <a:endParaRPr lang="en-US" dirty="0" smtClean="0"/>
          </a:p>
          <a:p>
            <a:pPr marL="0" indent="0">
              <a:buNone/>
            </a:pPr>
            <a:r>
              <a:rPr lang="en-US" u="sng" dirty="0" smtClean="0"/>
              <a:t>ITERATE ON THE DESIGN</a:t>
            </a:r>
            <a:r>
              <a:rPr lang="en-US" u="sng" dirty="0" smtClean="0"/>
              <a:t>!!?!?!?</a:t>
            </a:r>
          </a:p>
          <a:p>
            <a:pPr marL="0" indent="0">
              <a:buNone/>
            </a:pPr>
            <a:endParaRPr lang="en-US" u="sng" dirty="0"/>
          </a:p>
          <a:p>
            <a:pPr marL="0" indent="0">
              <a:buNone/>
            </a:pPr>
            <a:r>
              <a:rPr lang="en-US" dirty="0" smtClean="0"/>
              <a:t>sample </a:t>
            </a:r>
            <a:r>
              <a:rPr lang="en-US" dirty="0"/>
              <a:t>final report: </a:t>
            </a:r>
            <a:endParaRPr lang="en-US" dirty="0" smtClean="0"/>
          </a:p>
          <a:p>
            <a:pPr marL="457200" lvl="1" indent="0">
              <a:buNone/>
            </a:pPr>
            <a:r>
              <a:rPr lang="en-US" u="sng" dirty="0" smtClean="0"/>
              <a:t>http</a:t>
            </a:r>
            <a:r>
              <a:rPr lang="en-US" u="sng" dirty="0"/>
              <a:t>://</a:t>
            </a:r>
            <a:r>
              <a:rPr lang="en-US" u="sng" dirty="0" err="1"/>
              <a:t>www.utexas.edu</a:t>
            </a:r>
            <a:r>
              <a:rPr lang="en-US" u="sng" dirty="0"/>
              <a:t>/learn/usability/</a:t>
            </a:r>
            <a:r>
              <a:rPr lang="en-US" u="sng" dirty="0" err="1" smtClean="0"/>
              <a:t>report.html</a:t>
            </a:r>
            <a:endParaRPr lang="en-US" u="sng"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39</a:t>
            </a:fld>
            <a:endParaRPr lang="en-US"/>
          </a:p>
        </p:txBody>
      </p:sp>
    </p:spTree>
    <p:extLst>
      <p:ext uri="{BB962C8B-B14F-4D97-AF65-F5344CB8AC3E}">
        <p14:creationId xmlns:p14="http://schemas.microsoft.com/office/powerpoint/2010/main" val="38474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usability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marL="0" indent="0">
              <a:buNone/>
            </a:pPr>
            <a:r>
              <a:rPr lang="en-US" dirty="0" smtClean="0"/>
              <a:t>A usability test is a “formal” method for evaluating whether a design is learnable, efficient, memorable, can reduce errors</a:t>
            </a:r>
            <a:r>
              <a:rPr lang="en-US" dirty="0" smtClean="0"/>
              <a:t>, </a:t>
            </a:r>
            <a:r>
              <a:rPr lang="en-US" dirty="0" smtClean="0"/>
              <a:t>meets users’ </a:t>
            </a:r>
            <a:r>
              <a:rPr lang="en-US" dirty="0" smtClean="0"/>
              <a:t>expectations</a:t>
            </a:r>
            <a:r>
              <a:rPr lang="en-US" dirty="0" smtClean="0"/>
              <a:t>, etc.</a:t>
            </a:r>
            <a:endParaRPr lang="en-US" dirty="0" smtClean="0"/>
          </a:p>
          <a:p>
            <a:pPr marL="457200" lvl="1" indent="0">
              <a:buNone/>
            </a:pPr>
            <a:r>
              <a:rPr lang="en-US" u="sng" dirty="0" smtClean="0"/>
              <a:t>users are not being evaluated</a:t>
            </a:r>
            <a:endParaRPr lang="en-US" dirty="0" smtClean="0"/>
          </a:p>
          <a:p>
            <a:pPr marL="457200" lvl="1" indent="0">
              <a:buNone/>
            </a:pPr>
            <a:r>
              <a:rPr lang="en-US" dirty="0" smtClean="0"/>
              <a:t>the design is being evaluated</a:t>
            </a:r>
            <a:endParaRPr lang="en-US" dirty="0"/>
          </a:p>
        </p:txBody>
      </p:sp>
      <p:sp>
        <p:nvSpPr>
          <p:cNvPr id="4" name="Slide Number Placeholder 3"/>
          <p:cNvSpPr>
            <a:spLocks noGrp="1"/>
          </p:cNvSpPr>
          <p:nvPr>
            <p:ph type="sldNum" sz="quarter" idx="12"/>
          </p:nvPr>
        </p:nvSpPr>
        <p:spPr/>
        <p:txBody>
          <a:bodyPr/>
          <a:lstStyle/>
          <a:p>
            <a:fld id="{F5887A73-35C7-7A4B-A6C6-784A660F531C}" type="slidenum">
              <a:rPr lang="en-US" smtClean="0"/>
              <a:pPr/>
              <a:t>4</a:t>
            </a:fld>
            <a:endParaRPr lang="en-US"/>
          </a:p>
        </p:txBody>
      </p:sp>
    </p:spTree>
    <p:extLst>
      <p:ext uri="{BB962C8B-B14F-4D97-AF65-F5344CB8AC3E}">
        <p14:creationId xmlns:p14="http://schemas.microsoft.com/office/powerpoint/2010/main" val="11479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3528" y="274638"/>
            <a:ext cx="8820472" cy="1143000"/>
          </a:xfrm>
        </p:spPr>
        <p:txBody>
          <a:bodyPr>
            <a:normAutofit fontScale="90000"/>
          </a:bodyPr>
          <a:lstStyle/>
          <a:p>
            <a:pPr algn="l">
              <a:defRPr/>
            </a:pPr>
            <a:r>
              <a:rPr lang="en-US" dirty="0" smtClean="0"/>
              <a:t>DECIDE: a framework to guide evaluation</a:t>
            </a:r>
          </a:p>
        </p:txBody>
      </p:sp>
      <p:sp>
        <p:nvSpPr>
          <p:cNvPr id="98307" name="Rectangle 3"/>
          <p:cNvSpPr>
            <a:spLocks noGrp="1" noChangeArrowheads="1"/>
          </p:cNvSpPr>
          <p:nvPr>
            <p:ph type="body" idx="1"/>
          </p:nvPr>
        </p:nvSpPr>
        <p:spPr>
          <a:xfrm>
            <a:off x="323528" y="1600200"/>
            <a:ext cx="8363272" cy="4525963"/>
          </a:xfrm>
        </p:spPr>
        <p:txBody>
          <a:bodyPr>
            <a:normAutofit/>
          </a:bodyPr>
          <a:lstStyle/>
          <a:p>
            <a:pPr marL="0" indent="0">
              <a:spcBef>
                <a:spcPts val="1200"/>
              </a:spcBef>
              <a:buNone/>
              <a:defRPr/>
            </a:pPr>
            <a:r>
              <a:rPr lang="en-US" u="sng" dirty="0" smtClean="0"/>
              <a:t>D</a:t>
            </a:r>
            <a:r>
              <a:rPr lang="en-US" dirty="0" smtClean="0"/>
              <a:t>etermine the goals the evaluation addresses</a:t>
            </a:r>
          </a:p>
          <a:p>
            <a:pPr marL="0" indent="0">
              <a:spcBef>
                <a:spcPts val="1200"/>
              </a:spcBef>
              <a:buNone/>
              <a:defRPr/>
            </a:pPr>
            <a:r>
              <a:rPr lang="en-US" u="sng" dirty="0" smtClean="0"/>
              <a:t>E</a:t>
            </a:r>
            <a:r>
              <a:rPr lang="en-US" dirty="0" smtClean="0"/>
              <a:t>xplore the specific questions to be answered</a:t>
            </a:r>
          </a:p>
          <a:p>
            <a:pPr marL="0" indent="0">
              <a:spcBef>
                <a:spcPts val="1200"/>
              </a:spcBef>
              <a:buNone/>
              <a:defRPr/>
            </a:pPr>
            <a:r>
              <a:rPr lang="en-US" u="sng" dirty="0" smtClean="0"/>
              <a:t>C</a:t>
            </a:r>
            <a:r>
              <a:rPr lang="en-US" dirty="0" smtClean="0"/>
              <a:t>hoose the evaluation method and techniques to answer the questions</a:t>
            </a:r>
          </a:p>
          <a:p>
            <a:pPr marL="0" indent="0">
              <a:spcBef>
                <a:spcPts val="1200"/>
              </a:spcBef>
              <a:buNone/>
              <a:defRPr/>
            </a:pPr>
            <a:r>
              <a:rPr lang="en-US" u="sng" dirty="0" smtClean="0"/>
              <a:t>I</a:t>
            </a:r>
            <a:r>
              <a:rPr lang="en-US" dirty="0" smtClean="0"/>
              <a:t>dentify the practical issues</a:t>
            </a:r>
          </a:p>
          <a:p>
            <a:pPr marL="0" indent="0">
              <a:spcBef>
                <a:spcPts val="1200"/>
              </a:spcBef>
              <a:buNone/>
              <a:defRPr/>
            </a:pPr>
            <a:r>
              <a:rPr lang="en-US" u="sng" dirty="0" smtClean="0"/>
              <a:t>D</a:t>
            </a:r>
            <a:r>
              <a:rPr lang="en-US" dirty="0" smtClean="0"/>
              <a:t>ecide how to deal with the ethical issues</a:t>
            </a:r>
          </a:p>
          <a:p>
            <a:pPr marL="0" indent="0">
              <a:spcBef>
                <a:spcPts val="1200"/>
              </a:spcBef>
              <a:buNone/>
              <a:defRPr/>
            </a:pPr>
            <a:r>
              <a:rPr lang="en-US" u="sng" dirty="0" smtClean="0"/>
              <a:t>E</a:t>
            </a:r>
            <a:r>
              <a:rPr lang="en-US" dirty="0" smtClean="0"/>
              <a:t>valuate, interpret and present the data</a:t>
            </a:r>
            <a:endParaRPr lang="en-US" dirty="0"/>
          </a:p>
        </p:txBody>
      </p:sp>
      <p:sp>
        <p:nvSpPr>
          <p:cNvPr id="5" name="Slide Number Placeholder 4"/>
          <p:cNvSpPr>
            <a:spLocks noGrp="1"/>
          </p:cNvSpPr>
          <p:nvPr>
            <p:ph type="sldNum" sz="quarter" idx="12"/>
          </p:nvPr>
        </p:nvSpPr>
        <p:spPr/>
        <p:txBody>
          <a:bodyPr/>
          <a:lstStyle/>
          <a:p>
            <a:pPr>
              <a:defRPr/>
            </a:pPr>
            <a:fld id="{8DBF8A2E-FCE3-4C43-A746-77695BEDCA09}" type="slidenum">
              <a:rPr lang="en-CA" smtClean="0"/>
              <a:pPr>
                <a:defRPr/>
              </a:pPr>
              <a:t>40</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29460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316920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kumimoji="1" lang="en-US" altLang="ja-JP" dirty="0" smtClean="0"/>
              <a:t>not shown in class</a:t>
            </a:r>
            <a:endParaRPr kumimoji="1" lang="ja-JP" altLang="en-US" dirty="0"/>
          </a:p>
        </p:txBody>
      </p:sp>
      <p:sp>
        <p:nvSpPr>
          <p:cNvPr id="3" name="Content Placeholder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1791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Qualitative Analysis</a:t>
            </a:r>
            <a:endParaRPr lang="en-US" dirty="0"/>
          </a:p>
        </p:txBody>
      </p:sp>
      <p:sp>
        <p:nvSpPr>
          <p:cNvPr id="70659" name="Rectangle 3"/>
          <p:cNvSpPr>
            <a:spLocks noGrp="1" noChangeArrowheads="1"/>
          </p:cNvSpPr>
          <p:nvPr>
            <p:ph type="body" idx="1"/>
          </p:nvPr>
        </p:nvSpPr>
        <p:spPr/>
        <p:txBody>
          <a:bodyPr>
            <a:normAutofit fontScale="70000" lnSpcReduction="20000"/>
          </a:bodyPr>
          <a:lstStyle/>
          <a:p>
            <a:r>
              <a:rPr lang="en-US" dirty="0" smtClean="0"/>
              <a:t>Need to provide a convincing story about issues encountered during observations</a:t>
            </a:r>
          </a:p>
          <a:p>
            <a:pPr>
              <a:spcBef>
                <a:spcPts val="1800"/>
              </a:spcBef>
            </a:pPr>
            <a:r>
              <a:rPr lang="en-US" dirty="0" smtClean="0"/>
              <a:t>Affinity diagramming</a:t>
            </a:r>
          </a:p>
          <a:p>
            <a:pPr lvl="1">
              <a:spcBef>
                <a:spcPts val="1200"/>
              </a:spcBef>
            </a:pPr>
            <a:r>
              <a:rPr lang="en-US" dirty="0" smtClean="0"/>
              <a:t>involves grouping actions, events, comments, etc. based on their similarity</a:t>
            </a:r>
          </a:p>
          <a:p>
            <a:pPr lvl="2"/>
            <a:r>
              <a:rPr lang="en-US" dirty="0" smtClean="0"/>
              <a:t>Use the groupings to identify prominent themes</a:t>
            </a:r>
          </a:p>
          <a:p>
            <a:pPr>
              <a:spcBef>
                <a:spcPts val="1800"/>
              </a:spcBef>
            </a:pPr>
            <a:r>
              <a:rPr lang="en-US" dirty="0" smtClean="0"/>
              <a:t>Other analysis techniques</a:t>
            </a:r>
          </a:p>
          <a:p>
            <a:pPr lvl="1">
              <a:spcBef>
                <a:spcPts val="1200"/>
              </a:spcBef>
            </a:pPr>
            <a:r>
              <a:rPr lang="en-US" dirty="0" smtClean="0"/>
              <a:t>Protocol analysis</a:t>
            </a:r>
          </a:p>
          <a:p>
            <a:pPr lvl="2"/>
            <a:r>
              <a:rPr lang="en-US" dirty="0" smtClean="0"/>
              <a:t>Develop and apply a detailed coding scheme to think-aloud comments that gets at the meaning behind comments</a:t>
            </a:r>
          </a:p>
          <a:p>
            <a:pPr lvl="3"/>
            <a:r>
              <a:rPr lang="en-US" dirty="0" smtClean="0"/>
              <a:t>Quantitative analysis of qualitative data</a:t>
            </a:r>
          </a:p>
          <a:p>
            <a:pPr lvl="1">
              <a:spcBef>
                <a:spcPts val="1200"/>
              </a:spcBef>
            </a:pPr>
            <a:r>
              <a:rPr lang="en-US" dirty="0" smtClean="0"/>
              <a:t>Workflow models</a:t>
            </a:r>
          </a:p>
          <a:p>
            <a:pPr lvl="2"/>
            <a:r>
              <a:rPr lang="en-US" dirty="0" smtClean="0"/>
              <a:t>Look for common patterns in system use</a:t>
            </a:r>
          </a:p>
          <a:p>
            <a:pPr lvl="2"/>
            <a:r>
              <a:rPr lang="en-US" dirty="0" smtClean="0"/>
              <a:t>Identify any “breakdowns” </a:t>
            </a:r>
          </a:p>
          <a:p>
            <a:endParaRPr lang="en-US" dirty="0"/>
          </a:p>
        </p:txBody>
      </p:sp>
      <p:sp>
        <p:nvSpPr>
          <p:cNvPr id="5" name="Footer Placeholder 4"/>
          <p:cNvSpPr>
            <a:spLocks noGrp="1"/>
          </p:cNvSpPr>
          <p:nvPr>
            <p:ph type="ftr" sz="quarter" idx="11"/>
          </p:nvPr>
        </p:nvSpPr>
        <p:spPr/>
        <p:txBody>
          <a:bodyPr/>
          <a:lstStyle/>
          <a:p>
            <a:r>
              <a:rPr lang="en-US" smtClean="0"/>
              <a:t>COMP 3020</a:t>
            </a:r>
            <a:endParaRPr lang="en-US"/>
          </a:p>
        </p:txBody>
      </p:sp>
      <p:sp>
        <p:nvSpPr>
          <p:cNvPr id="6" name="Slide Number Placeholder 5"/>
          <p:cNvSpPr>
            <a:spLocks noGrp="1"/>
          </p:cNvSpPr>
          <p:nvPr>
            <p:ph type="sldNum" sz="quarter" idx="12"/>
          </p:nvPr>
        </p:nvSpPr>
        <p:spPr/>
        <p:txBody>
          <a:bodyPr/>
          <a:lstStyle/>
          <a:p>
            <a:fld id="{C101A063-C0FF-4178-8D6F-AA5E49F32988}" type="slidenum">
              <a:rPr lang="en-US" smtClean="0"/>
              <a:pPr/>
              <a:t>43</a:t>
            </a:fld>
            <a:endParaRPr lang="en-US"/>
          </a:p>
        </p:txBody>
      </p:sp>
    </p:spTree>
    <p:extLst>
      <p:ext uri="{BB962C8B-B14F-4D97-AF65-F5344CB8AC3E}">
        <p14:creationId xmlns:p14="http://schemas.microsoft.com/office/powerpoint/2010/main" val="3171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6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65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65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65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87A73-35C7-7A4B-A6C6-784A660F531C}" type="slidenum">
              <a:rPr lang="en-US" smtClean="0"/>
              <a:pPr/>
              <a:t>5</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8072"/>
          </a:xfrm>
          <a:prstGeom prst="rect">
            <a:avLst/>
          </a:prstGeom>
        </p:spPr>
      </p:pic>
      <p:pic>
        <p:nvPicPr>
          <p:cNvPr id="7" name="Picture 6"/>
          <p:cNvPicPr>
            <a:picLocks noChangeAspect="1"/>
          </p:cNvPicPr>
          <p:nvPr/>
        </p:nvPicPr>
        <p:blipFill>
          <a:blip r:embed="rId4"/>
          <a:stretch>
            <a:fillRect/>
          </a:stretch>
        </p:blipFill>
        <p:spPr>
          <a:xfrm>
            <a:off x="4143024" y="3537352"/>
            <a:ext cx="5000976" cy="3320648"/>
          </a:xfrm>
          <a:prstGeom prst="rect">
            <a:avLst/>
          </a:prstGeom>
        </p:spPr>
      </p:pic>
      <p:sp>
        <p:nvSpPr>
          <p:cNvPr id="8" name="Title 1"/>
          <p:cNvSpPr>
            <a:spLocks noGrp="1"/>
          </p:cNvSpPr>
          <p:nvPr>
            <p:ph type="title"/>
          </p:nvPr>
        </p:nvSpPr>
        <p:spPr>
          <a:xfrm>
            <a:off x="457200" y="5391295"/>
            <a:ext cx="8229600" cy="1143000"/>
          </a:xfrm>
        </p:spPr>
        <p:txBody>
          <a:bodyPr>
            <a:normAutofit fontScale="90000"/>
          </a:bodyPr>
          <a:lstStyle/>
          <a:p>
            <a:r>
              <a:rPr lang="en-US" dirty="0"/>
              <a:t>l</a:t>
            </a:r>
            <a:r>
              <a:rPr lang="en-US" dirty="0" smtClean="0"/>
              <a:t>earnable, memorable, but inefficient</a:t>
            </a:r>
            <a:endParaRPr lang="en-US" dirty="0"/>
          </a:p>
        </p:txBody>
      </p:sp>
    </p:spTree>
    <p:extLst>
      <p:ext uri="{BB962C8B-B14F-4D97-AF65-F5344CB8AC3E}">
        <p14:creationId xmlns:p14="http://schemas.microsoft.com/office/powerpoint/2010/main" val="277553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87A73-35C7-7A4B-A6C6-784A660F531C}" type="slidenum">
              <a:rPr lang="en-US" smtClean="0"/>
              <a:pPr/>
              <a:t>6</a:t>
            </a:fld>
            <a:endParaRPr lang="en-US"/>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807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t="12748" b="12916"/>
          <a:stretch/>
        </p:blipFill>
        <p:spPr>
          <a:xfrm>
            <a:off x="4482124" y="4258900"/>
            <a:ext cx="4661876" cy="2599100"/>
          </a:xfrm>
          <a:prstGeom prst="rect">
            <a:avLst/>
          </a:prstGeom>
        </p:spPr>
      </p:pic>
      <p:grpSp>
        <p:nvGrpSpPr>
          <p:cNvPr id="28" name="Group 27"/>
          <p:cNvGrpSpPr/>
          <p:nvPr/>
        </p:nvGrpSpPr>
        <p:grpSpPr>
          <a:xfrm>
            <a:off x="242782" y="2801089"/>
            <a:ext cx="3921858" cy="3921858"/>
            <a:chOff x="242782" y="2801089"/>
            <a:chExt cx="3921858" cy="3921858"/>
          </a:xfrm>
        </p:grpSpPr>
        <p:sp>
          <p:nvSpPr>
            <p:cNvPr id="12" name="Oval 11"/>
            <p:cNvSpPr/>
            <p:nvPr/>
          </p:nvSpPr>
          <p:spPr>
            <a:xfrm>
              <a:off x="242782" y="2801089"/>
              <a:ext cx="3921858" cy="39218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1" name="Group 10"/>
            <p:cNvGrpSpPr/>
            <p:nvPr/>
          </p:nvGrpSpPr>
          <p:grpSpPr>
            <a:xfrm>
              <a:off x="1553071" y="4292161"/>
              <a:ext cx="1344638" cy="859001"/>
              <a:chOff x="952451" y="5340743"/>
              <a:chExt cx="1344638" cy="859001"/>
            </a:xfrm>
          </p:grpSpPr>
          <p:sp>
            <p:nvSpPr>
              <p:cNvPr id="8" name="Oval 7"/>
              <p:cNvSpPr/>
              <p:nvPr/>
            </p:nvSpPr>
            <p:spPr>
              <a:xfrm>
                <a:off x="952451" y="5639526"/>
                <a:ext cx="1344638" cy="560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flipV="1">
                <a:off x="1535886" y="5340743"/>
                <a:ext cx="182264" cy="28612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346133" y="5493143"/>
                <a:ext cx="594621" cy="560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39082" y="1923925"/>
            <a:ext cx="6592282" cy="4797549"/>
            <a:chOff x="-39082" y="1923925"/>
            <a:chExt cx="6592282" cy="4797549"/>
          </a:xfrm>
        </p:grpSpPr>
        <p:sp>
          <p:nvSpPr>
            <p:cNvPr id="13" name="Up Arrow 12"/>
            <p:cNvSpPr/>
            <p:nvPr/>
          </p:nvSpPr>
          <p:spPr>
            <a:xfrm>
              <a:off x="2024450" y="2801089"/>
              <a:ext cx="404868" cy="100839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ight Arrow 14"/>
            <p:cNvSpPr/>
            <p:nvPr/>
          </p:nvSpPr>
          <p:spPr>
            <a:xfrm>
              <a:off x="3212188" y="4590944"/>
              <a:ext cx="952451" cy="4138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a:off x="242782" y="4590944"/>
              <a:ext cx="933776" cy="41383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2024450" y="5732895"/>
              <a:ext cx="404868" cy="98857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46753" y="3436003"/>
              <a:ext cx="594621" cy="584776"/>
            </a:xfrm>
            <a:prstGeom prst="rect">
              <a:avLst/>
            </a:prstGeom>
            <a:noFill/>
          </p:spPr>
          <p:txBody>
            <a:bodyPr wrap="square" rtlCol="0">
              <a:spAutoFit/>
            </a:bodyPr>
            <a:lstStyle/>
            <a:p>
              <a:r>
                <a:rPr lang="en-US" sz="3200" b="1" dirty="0"/>
                <a:t>W</a:t>
              </a:r>
            </a:p>
          </p:txBody>
        </p:sp>
        <p:sp>
          <p:nvSpPr>
            <p:cNvPr id="19" name="TextBox 18"/>
            <p:cNvSpPr txBox="1"/>
            <p:nvPr/>
          </p:nvSpPr>
          <p:spPr>
            <a:xfrm>
              <a:off x="879247" y="4469252"/>
              <a:ext cx="594621" cy="584776"/>
            </a:xfrm>
            <a:prstGeom prst="rect">
              <a:avLst/>
            </a:prstGeom>
            <a:noFill/>
          </p:spPr>
          <p:txBody>
            <a:bodyPr wrap="square" rtlCol="0">
              <a:spAutoFit/>
            </a:bodyPr>
            <a:lstStyle/>
            <a:p>
              <a:r>
                <a:rPr lang="en-US" sz="3200" b="1" dirty="0"/>
                <a:t>A</a:t>
              </a:r>
            </a:p>
          </p:txBody>
        </p:sp>
        <p:sp>
          <p:nvSpPr>
            <p:cNvPr id="20" name="TextBox 19"/>
            <p:cNvSpPr txBox="1"/>
            <p:nvPr/>
          </p:nvSpPr>
          <p:spPr>
            <a:xfrm>
              <a:off x="3192015" y="4472427"/>
              <a:ext cx="594621" cy="584776"/>
            </a:xfrm>
            <a:prstGeom prst="rect">
              <a:avLst/>
            </a:prstGeom>
            <a:noFill/>
          </p:spPr>
          <p:txBody>
            <a:bodyPr wrap="square" rtlCol="0">
              <a:spAutoFit/>
            </a:bodyPr>
            <a:lstStyle/>
            <a:p>
              <a:r>
                <a:rPr lang="en-US" sz="3200" b="1" dirty="0"/>
                <a:t>D</a:t>
              </a:r>
            </a:p>
          </p:txBody>
        </p:sp>
        <p:sp>
          <p:nvSpPr>
            <p:cNvPr id="21" name="TextBox 20"/>
            <p:cNvSpPr txBox="1"/>
            <p:nvPr/>
          </p:nvSpPr>
          <p:spPr>
            <a:xfrm>
              <a:off x="2021457" y="5496529"/>
              <a:ext cx="594621" cy="584776"/>
            </a:xfrm>
            <a:prstGeom prst="rect">
              <a:avLst/>
            </a:prstGeom>
            <a:noFill/>
          </p:spPr>
          <p:txBody>
            <a:bodyPr wrap="square" rtlCol="0">
              <a:spAutoFit/>
            </a:bodyPr>
            <a:lstStyle/>
            <a:p>
              <a:r>
                <a:rPr lang="en-US" sz="3200" b="1" dirty="0" smtClean="0"/>
                <a:t>S</a:t>
              </a:r>
              <a:endParaRPr lang="en-US" sz="3200" b="1" dirty="0"/>
            </a:p>
          </p:txBody>
        </p:sp>
        <p:sp>
          <p:nvSpPr>
            <p:cNvPr id="23" name="Arc 22"/>
            <p:cNvSpPr/>
            <p:nvPr/>
          </p:nvSpPr>
          <p:spPr>
            <a:xfrm>
              <a:off x="0" y="2522224"/>
              <a:ext cx="4482124" cy="3834126"/>
            </a:xfrm>
            <a:prstGeom prst="arc">
              <a:avLst>
                <a:gd name="adj1" fmla="val 17366977"/>
                <a:gd name="adj2" fmla="val 20661425"/>
              </a:avLst>
            </a:prstGeom>
            <a:ln w="254000" cmpd="sng">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p:cNvSpPr txBox="1"/>
            <p:nvPr/>
          </p:nvSpPr>
          <p:spPr>
            <a:xfrm>
              <a:off x="2874129" y="1923925"/>
              <a:ext cx="3679071" cy="584776"/>
            </a:xfrm>
            <a:prstGeom prst="rect">
              <a:avLst/>
            </a:prstGeom>
            <a:noFill/>
          </p:spPr>
          <p:txBody>
            <a:bodyPr wrap="square" rtlCol="0">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mouse right</a:t>
              </a:r>
              <a:endPar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Arc 24"/>
            <p:cNvSpPr/>
            <p:nvPr/>
          </p:nvSpPr>
          <p:spPr>
            <a:xfrm flipH="1">
              <a:off x="-39082" y="2555364"/>
              <a:ext cx="4382260" cy="3834126"/>
            </a:xfrm>
            <a:prstGeom prst="arc">
              <a:avLst>
                <a:gd name="adj1" fmla="val 17366977"/>
                <a:gd name="adj2" fmla="val 20661425"/>
              </a:avLst>
            </a:prstGeom>
            <a:ln w="254000" cmpd="sng">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75" y="1970588"/>
              <a:ext cx="3679071" cy="584776"/>
            </a:xfrm>
            <a:prstGeom prst="rect">
              <a:avLst/>
            </a:prstGeom>
            <a:noFill/>
          </p:spPr>
          <p:txBody>
            <a:bodyPr wrap="square" rtlCol="0">
              <a:spAutoFit/>
            </a:bodyPr>
            <a:lstStyle/>
            <a:p>
              <a:r>
                <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mouse left</a:t>
              </a:r>
              <a:endParaRPr 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29" name="Title 1"/>
          <p:cNvSpPr>
            <a:spLocks noGrp="1"/>
          </p:cNvSpPr>
          <p:nvPr>
            <p:ph type="title"/>
          </p:nvPr>
        </p:nvSpPr>
        <p:spPr>
          <a:xfrm>
            <a:off x="242782" y="181269"/>
            <a:ext cx="8229600" cy="1143000"/>
          </a:xfrm>
        </p:spPr>
        <p:txBody>
          <a:bodyPr/>
          <a:lstStyle/>
          <a:p>
            <a:pPr algn="l"/>
            <a:r>
              <a:rPr lang="en-US"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difficult to learn, but efficient</a:t>
            </a:r>
            <a:endParaRPr lang="en-US"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6336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887A73-35C7-7A4B-A6C6-784A660F531C}" type="slidenum">
              <a:rPr lang="en-US" smtClean="0"/>
              <a:pPr/>
              <a:t>7</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itle 1"/>
          <p:cNvSpPr>
            <a:spLocks noGrp="1"/>
          </p:cNvSpPr>
          <p:nvPr>
            <p:ph type="title"/>
          </p:nvPr>
        </p:nvSpPr>
        <p:spPr>
          <a:xfrm>
            <a:off x="1288611" y="175799"/>
            <a:ext cx="8229600" cy="1143000"/>
          </a:xfrm>
        </p:spPr>
        <p:txBody>
          <a:bodyPr>
            <a:normAutofit fontScale="90000"/>
          </a:bodyPr>
          <a:lstStyle/>
          <a:p>
            <a:pPr algn="l"/>
            <a:r>
              <a:rPr lang="en-US"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difficult to learn, efficient?</a:t>
            </a:r>
            <a:br>
              <a:rPr lang="en-US"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reduces errors? satisfaction?</a:t>
            </a:r>
            <a:endParaRPr lang="en-US"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95028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3528" y="116632"/>
            <a:ext cx="8229600" cy="778098"/>
          </a:xfrm>
        </p:spPr>
        <p:txBody>
          <a:bodyPr/>
          <a:lstStyle/>
          <a:p>
            <a:pPr algn="l"/>
            <a:r>
              <a:rPr lang="en-CA" dirty="0" smtClean="0"/>
              <a:t>main goals of evaluation</a:t>
            </a:r>
            <a:endParaRPr lang="en-US" dirty="0" smtClean="0"/>
          </a:p>
        </p:txBody>
      </p:sp>
      <p:sp>
        <p:nvSpPr>
          <p:cNvPr id="53251" name="Rectangle 3"/>
          <p:cNvSpPr>
            <a:spLocks noGrp="1" noChangeArrowheads="1"/>
          </p:cNvSpPr>
          <p:nvPr>
            <p:ph type="body" idx="1"/>
          </p:nvPr>
        </p:nvSpPr>
        <p:spPr>
          <a:xfrm>
            <a:off x="467544" y="908720"/>
            <a:ext cx="8507288" cy="5949280"/>
          </a:xfrm>
        </p:spPr>
        <p:txBody>
          <a:bodyPr>
            <a:noAutofit/>
          </a:bodyPr>
          <a:lstStyle/>
          <a:p>
            <a:pPr marL="361950" lvl="1" indent="-361950">
              <a:spcBef>
                <a:spcPct val="80000"/>
              </a:spcBef>
              <a:buFontTx/>
              <a:buAutoNum type="arabicPeriod"/>
            </a:pPr>
            <a:r>
              <a:rPr lang="en-US" dirty="0" smtClean="0"/>
              <a:t>assess extent and accessibility of system’s functionality</a:t>
            </a:r>
          </a:p>
          <a:p>
            <a:pPr marL="400050" lvl="2" indent="0">
              <a:spcBef>
                <a:spcPts val="0"/>
              </a:spcBef>
              <a:buNone/>
            </a:pPr>
            <a:r>
              <a:rPr lang="en-US" dirty="0" smtClean="0"/>
              <a:t>does it meet requirements?</a:t>
            </a:r>
          </a:p>
          <a:p>
            <a:pPr marL="400050" lvl="2" indent="0">
              <a:spcBef>
                <a:spcPts val="0"/>
              </a:spcBef>
              <a:buNone/>
            </a:pPr>
            <a:r>
              <a:rPr lang="en-US" dirty="0" smtClean="0"/>
              <a:t>can people perform tasks easily?</a:t>
            </a:r>
          </a:p>
          <a:p>
            <a:pPr marL="361950" lvl="1" indent="-361950">
              <a:spcBef>
                <a:spcPct val="80000"/>
              </a:spcBef>
              <a:buFontTx/>
              <a:buAutoNum type="arabicPeriod"/>
            </a:pPr>
            <a:r>
              <a:rPr lang="en-US" dirty="0" smtClean="0"/>
              <a:t>assess the user’s experience with the interaction</a:t>
            </a:r>
          </a:p>
          <a:p>
            <a:pPr marL="400050" lvl="2" indent="0">
              <a:spcBef>
                <a:spcPts val="0"/>
              </a:spcBef>
              <a:buNone/>
            </a:pPr>
            <a:r>
              <a:rPr lang="en-US" dirty="0" smtClean="0"/>
              <a:t>how “usable” is the system?</a:t>
            </a:r>
          </a:p>
          <a:p>
            <a:pPr marL="400050" lvl="2" indent="0">
              <a:spcBef>
                <a:spcPts val="0"/>
              </a:spcBef>
              <a:buNone/>
            </a:pPr>
            <a:r>
              <a:rPr lang="en-US" dirty="0" smtClean="0"/>
              <a:t>do people get frustrated, or do they enjoy the system?</a:t>
            </a:r>
          </a:p>
          <a:p>
            <a:pPr marL="361950" lvl="1" indent="-361950">
              <a:spcBef>
                <a:spcPct val="80000"/>
              </a:spcBef>
              <a:buFontTx/>
              <a:buAutoNum type="arabicPeriod"/>
            </a:pPr>
            <a:r>
              <a:rPr lang="en-US" dirty="0" smtClean="0"/>
              <a:t>identify any specific problems with the system</a:t>
            </a:r>
          </a:p>
          <a:p>
            <a:pPr marL="400050" lvl="2" indent="0">
              <a:spcBef>
                <a:spcPts val="0"/>
              </a:spcBef>
              <a:buNone/>
            </a:pPr>
            <a:r>
              <a:rPr lang="en-US" dirty="0" smtClean="0"/>
              <a:t>places where many people get confused?</a:t>
            </a:r>
          </a:p>
          <a:p>
            <a:pPr marL="400050" lvl="2" indent="0">
              <a:spcBef>
                <a:spcPts val="0"/>
              </a:spcBef>
              <a:buNone/>
            </a:pPr>
            <a:r>
              <a:rPr lang="en-US" dirty="0" smtClean="0"/>
              <a:t>aspects where people make a lot of mistakes?</a:t>
            </a:r>
          </a:p>
          <a:p>
            <a:pPr marL="400050" lvl="2" indent="0">
              <a:spcBef>
                <a:spcPts val="0"/>
              </a:spcBef>
              <a:buNone/>
            </a:pPr>
            <a:r>
              <a:rPr lang="en-US" dirty="0" smtClean="0"/>
              <a:t>do users make workarounds / crutches?</a:t>
            </a:r>
          </a:p>
        </p:txBody>
      </p:sp>
      <p:sp>
        <p:nvSpPr>
          <p:cNvPr id="5" name="Slide Number Placeholder 4"/>
          <p:cNvSpPr>
            <a:spLocks noGrp="1"/>
          </p:cNvSpPr>
          <p:nvPr>
            <p:ph type="sldNum" sz="quarter" idx="12"/>
          </p:nvPr>
        </p:nvSpPr>
        <p:spPr/>
        <p:txBody>
          <a:bodyPr/>
          <a:lstStyle/>
          <a:p>
            <a:pPr>
              <a:defRPr/>
            </a:pPr>
            <a:fld id="{FCBD9318-780C-47D2-B8F5-DF1B24F0C911}" type="slidenum">
              <a:rPr lang="en-CA" smtClean="0"/>
              <a:pPr>
                <a:defRPr/>
              </a:pPr>
              <a:t>8</a:t>
            </a:fld>
            <a:endParaRPr lang="en-CA" dirty="0"/>
          </a:p>
        </p:txBody>
      </p:sp>
      <p:sp>
        <p:nvSpPr>
          <p:cNvPr id="6" name="Footer Placeholder 5"/>
          <p:cNvSpPr>
            <a:spLocks noGrp="1"/>
          </p:cNvSpPr>
          <p:nvPr>
            <p:ph type="ftr" sz="quarter" idx="11"/>
          </p:nvPr>
        </p:nvSpPr>
        <p:spPr/>
        <p:txBody>
          <a:bodyPr/>
          <a:lstStyle/>
          <a:p>
            <a:pPr>
              <a:defRPr/>
            </a:pPr>
            <a:r>
              <a:rPr lang="en-CA" smtClean="0"/>
              <a:t>COMP 3020</a:t>
            </a:r>
            <a:endParaRPr lang="en-CA"/>
          </a:p>
        </p:txBody>
      </p:sp>
    </p:spTree>
    <p:extLst>
      <p:ext uri="{BB962C8B-B14F-4D97-AF65-F5344CB8AC3E}">
        <p14:creationId xmlns:p14="http://schemas.microsoft.com/office/powerpoint/2010/main" val="37425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48" y="-27384"/>
            <a:ext cx="8229600" cy="720080"/>
          </a:xfrm>
        </p:spPr>
        <p:txBody>
          <a:bodyPr>
            <a:normAutofit fontScale="90000"/>
          </a:bodyPr>
          <a:lstStyle/>
          <a:p>
            <a:pPr algn="l"/>
            <a:r>
              <a:rPr lang="en-US" dirty="0" smtClean="0"/>
              <a:t>usability test – rough outline</a:t>
            </a:r>
            <a:endParaRPr lang="en-US" dirty="0"/>
          </a:p>
        </p:txBody>
      </p:sp>
      <p:sp>
        <p:nvSpPr>
          <p:cNvPr id="3" name="Content Placeholder 2"/>
          <p:cNvSpPr>
            <a:spLocks noGrp="1"/>
          </p:cNvSpPr>
          <p:nvPr>
            <p:ph idx="1"/>
          </p:nvPr>
        </p:nvSpPr>
        <p:spPr>
          <a:xfrm>
            <a:off x="457200" y="764704"/>
            <a:ext cx="8686800" cy="6093296"/>
          </a:xfrm>
        </p:spPr>
        <p:txBody>
          <a:bodyPr>
            <a:normAutofit fontScale="85000" lnSpcReduction="20000"/>
          </a:bodyPr>
          <a:lstStyle/>
          <a:p>
            <a:pPr marL="0" indent="0">
              <a:spcBef>
                <a:spcPts val="1200"/>
              </a:spcBef>
              <a:spcAft>
                <a:spcPts val="1200"/>
              </a:spcAft>
              <a:buNone/>
            </a:pPr>
            <a:r>
              <a:rPr lang="en-US" dirty="0" smtClean="0"/>
              <a:t>bring in real users</a:t>
            </a:r>
          </a:p>
          <a:p>
            <a:pPr marL="0" indent="0">
              <a:spcBef>
                <a:spcPts val="1200"/>
              </a:spcBef>
              <a:spcAft>
                <a:spcPts val="1200"/>
              </a:spcAft>
              <a:buNone/>
            </a:pPr>
            <a:r>
              <a:rPr lang="en-US" dirty="0" smtClean="0"/>
              <a:t>have them complete tasks with your design, while you watch </a:t>
            </a:r>
            <a:r>
              <a:rPr lang="en-US" u="sng" dirty="0" smtClean="0"/>
              <a:t>with your entire team</a:t>
            </a:r>
          </a:p>
          <a:p>
            <a:pPr marL="0" indent="0">
              <a:spcBef>
                <a:spcPts val="1200"/>
              </a:spcBef>
              <a:spcAft>
                <a:spcPts val="1200"/>
              </a:spcAft>
              <a:buNone/>
            </a:pPr>
            <a:r>
              <a:rPr lang="en-US" dirty="0" smtClean="0"/>
              <a:t>measure and record things</a:t>
            </a:r>
            <a:endParaRPr lang="en-US" dirty="0" smtClean="0"/>
          </a:p>
          <a:p>
            <a:pPr marL="457200" lvl="1" indent="0">
              <a:spcBef>
                <a:spcPts val="1200"/>
              </a:spcBef>
              <a:spcAft>
                <a:spcPts val="1200"/>
              </a:spcAft>
              <a:buNone/>
            </a:pPr>
            <a:r>
              <a:rPr lang="en-US" dirty="0" smtClean="0"/>
              <a:t>task completion, task time, error rates</a:t>
            </a:r>
          </a:p>
          <a:p>
            <a:pPr marL="457200" lvl="1" indent="0">
              <a:spcBef>
                <a:spcPts val="1200"/>
              </a:spcBef>
              <a:spcAft>
                <a:spcPts val="1200"/>
              </a:spcAft>
              <a:buNone/>
            </a:pPr>
            <a:r>
              <a:rPr lang="en-US" dirty="0"/>
              <a:t>s</a:t>
            </a:r>
            <a:r>
              <a:rPr lang="en-US" dirty="0" smtClean="0"/>
              <a:t>atisfaction, problem points, etc</a:t>
            </a:r>
            <a:r>
              <a:rPr lang="en-US" dirty="0" smtClean="0"/>
              <a:t>.</a:t>
            </a:r>
            <a:r>
              <a:rPr lang="en-US" altLang="ja-JP" dirty="0"/>
              <a:t> </a:t>
            </a:r>
            <a:endParaRPr lang="en-US" altLang="ja-JP" dirty="0" smtClean="0"/>
          </a:p>
          <a:p>
            <a:pPr marL="457200" lvl="1" indent="0">
              <a:spcBef>
                <a:spcPts val="1200"/>
              </a:spcBef>
              <a:spcAft>
                <a:spcPts val="1200"/>
              </a:spcAft>
              <a:buNone/>
            </a:pPr>
            <a:r>
              <a:rPr lang="en-US" altLang="ja-JP" dirty="0" smtClean="0"/>
              <a:t>use </a:t>
            </a:r>
            <a:r>
              <a:rPr lang="en-US" altLang="ja-JP" dirty="0"/>
              <a:t>a think-aloud protocol, so you can “hear what they are thinking</a:t>
            </a:r>
            <a:r>
              <a:rPr lang="en-US" altLang="ja-JP" dirty="0" smtClean="0"/>
              <a:t>”</a:t>
            </a:r>
            <a:endParaRPr lang="en-US" dirty="0" smtClean="0"/>
          </a:p>
          <a:p>
            <a:pPr marL="0" indent="0">
              <a:spcBef>
                <a:spcPts val="1200"/>
              </a:spcBef>
              <a:spcAft>
                <a:spcPts val="1200"/>
              </a:spcAft>
              <a:buNone/>
            </a:pPr>
            <a:r>
              <a:rPr lang="en-US" dirty="0" smtClean="0"/>
              <a:t>identify problems (major ones | minor ones)</a:t>
            </a:r>
          </a:p>
          <a:p>
            <a:pPr marL="0" indent="0">
              <a:spcBef>
                <a:spcPts val="1200"/>
              </a:spcBef>
              <a:spcAft>
                <a:spcPts val="1200"/>
              </a:spcAft>
              <a:buNone/>
            </a:pPr>
            <a:r>
              <a:rPr lang="en-US" dirty="0" smtClean="0"/>
              <a:t>provide design suggestions to design/engineering team</a:t>
            </a:r>
          </a:p>
          <a:p>
            <a:pPr marL="0" indent="0">
              <a:spcBef>
                <a:spcPts val="1200"/>
              </a:spcBef>
              <a:spcAft>
                <a:spcPts val="1200"/>
              </a:spcAft>
              <a:buNone/>
            </a:pPr>
            <a:r>
              <a:rPr lang="en-US" dirty="0" smtClean="0"/>
              <a:t>iterate on the design, repeat</a:t>
            </a:r>
          </a:p>
        </p:txBody>
      </p:sp>
      <p:sp>
        <p:nvSpPr>
          <p:cNvPr id="4" name="Slide Number Placeholder 3"/>
          <p:cNvSpPr>
            <a:spLocks noGrp="1"/>
          </p:cNvSpPr>
          <p:nvPr>
            <p:ph type="sldNum" sz="quarter" idx="12"/>
          </p:nvPr>
        </p:nvSpPr>
        <p:spPr/>
        <p:txBody>
          <a:bodyPr/>
          <a:lstStyle/>
          <a:p>
            <a:fld id="{F5887A73-35C7-7A4B-A6C6-784A660F531C}" type="slidenum">
              <a:rPr lang="en-US" smtClean="0"/>
              <a:pPr/>
              <a:t>9</a:t>
            </a:fld>
            <a:endParaRPr lang="en-US"/>
          </a:p>
        </p:txBody>
      </p:sp>
    </p:spTree>
    <p:extLst>
      <p:ext uri="{BB962C8B-B14F-4D97-AF65-F5344CB8AC3E}">
        <p14:creationId xmlns:p14="http://schemas.microsoft.com/office/powerpoint/2010/main" val="258051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10090</TotalTime>
  <Words>2084</Words>
  <Application>Microsoft Office PowerPoint</Application>
  <PresentationFormat>On-screen Show (4:3)</PresentationFormat>
  <Paragraphs>393</Paragraphs>
  <Slides>43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ＭＳ Ｐゴシック</vt:lpstr>
      <vt:lpstr>Arial</vt:lpstr>
      <vt:lpstr>Calibri</vt:lpstr>
      <vt:lpstr>Wingdings</vt:lpstr>
      <vt:lpstr>Office テーマ</vt:lpstr>
      <vt:lpstr>heuristic tips slides online (soon)</vt:lpstr>
      <vt:lpstr>COMP 3020:   Human-Computer Interaction I  UCD: usability testing  </vt:lpstr>
      <vt:lpstr>evaluation approaches</vt:lpstr>
      <vt:lpstr>usability test</vt:lpstr>
      <vt:lpstr>learnable, memorable, but inefficient</vt:lpstr>
      <vt:lpstr>difficult to learn, but efficient</vt:lpstr>
      <vt:lpstr>difficult to learn, efficient? reduces errors? satisfaction?</vt:lpstr>
      <vt:lpstr>main goals of evaluation</vt:lpstr>
      <vt:lpstr>usability test – rough outline</vt:lpstr>
      <vt:lpstr>required watching </vt:lpstr>
      <vt:lpstr>designing an evaluation</vt:lpstr>
      <vt:lpstr>DECIDE: a framework to guide evaluation</vt:lpstr>
      <vt:lpstr>determine the goals (DECIDE)</vt:lpstr>
      <vt:lpstr>explore the questions (DECIDE)</vt:lpstr>
      <vt:lpstr>choose evaluation approach &amp; techniques (DECIDE)</vt:lpstr>
      <vt:lpstr>approach and techniques</vt:lpstr>
      <vt:lpstr>selecting tasks</vt:lpstr>
      <vt:lpstr>method validity…</vt:lpstr>
      <vt:lpstr>CONCRETE plan</vt:lpstr>
      <vt:lpstr>identify practical issues (DECIDE)</vt:lpstr>
      <vt:lpstr>how many users?</vt:lpstr>
      <vt:lpstr>testing environments…</vt:lpstr>
      <vt:lpstr>testing environments…</vt:lpstr>
      <vt:lpstr>testing environments…</vt:lpstr>
      <vt:lpstr>testing environments…</vt:lpstr>
      <vt:lpstr>in the wild?</vt:lpstr>
      <vt:lpstr>testing environments…</vt:lpstr>
      <vt:lpstr>pilot studies –trial runs of main study</vt:lpstr>
      <vt:lpstr>decide on ethical issues (DECIDE)</vt:lpstr>
      <vt:lpstr>ethical issues</vt:lpstr>
      <vt:lpstr>ethics in testing: before the test</vt:lpstr>
      <vt:lpstr>ethics in testing: during the test</vt:lpstr>
      <vt:lpstr>ethics in testing: after the test</vt:lpstr>
      <vt:lpstr>evaluate, interpret &amp; present data (DECIDE)</vt:lpstr>
      <vt:lpstr>making sense of your data</vt:lpstr>
      <vt:lpstr>making sense of your data</vt:lpstr>
      <vt:lpstr>data analysis</vt:lpstr>
      <vt:lpstr>data analysis</vt:lpstr>
      <vt:lpstr>usability testing: present results</vt:lpstr>
      <vt:lpstr>DECIDE: a framework to guide evaluation</vt:lpstr>
      <vt:lpstr>PowerPoint Presentation</vt:lpstr>
      <vt:lpstr>not shown in class</vt:lpstr>
      <vt:lpstr>Qualitative Analysis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3020:   Human-Computer Interaction I</dc:title>
  <dc:creator>Jim</dc:creator>
  <cp:lastModifiedBy>jim</cp:lastModifiedBy>
  <cp:revision>160</cp:revision>
  <dcterms:created xsi:type="dcterms:W3CDTF">2013-09-02T15:30:20Z</dcterms:created>
  <dcterms:modified xsi:type="dcterms:W3CDTF">2013-11-06T19:49:57Z</dcterms:modified>
</cp:coreProperties>
</file>